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6"/>
  </p:notesMasterIdLst>
  <p:sldIdLst>
    <p:sldId id="314" r:id="rId2"/>
    <p:sldId id="319" r:id="rId3"/>
    <p:sldId id="363" r:id="rId4"/>
    <p:sldId id="321" r:id="rId5"/>
    <p:sldId id="322" r:id="rId6"/>
    <p:sldId id="323" r:id="rId7"/>
    <p:sldId id="324" r:id="rId8"/>
    <p:sldId id="326" r:id="rId9"/>
    <p:sldId id="327" r:id="rId10"/>
    <p:sldId id="332" r:id="rId11"/>
    <p:sldId id="328" r:id="rId12"/>
    <p:sldId id="330" r:id="rId13"/>
    <p:sldId id="331" r:id="rId14"/>
    <p:sldId id="333" r:id="rId15"/>
    <p:sldId id="336" r:id="rId16"/>
    <p:sldId id="337" r:id="rId17"/>
    <p:sldId id="361" r:id="rId18"/>
    <p:sldId id="339" r:id="rId19"/>
    <p:sldId id="348" r:id="rId20"/>
    <p:sldId id="362" r:id="rId21"/>
    <p:sldId id="349" r:id="rId22"/>
    <p:sldId id="364" r:id="rId23"/>
    <p:sldId id="347" r:id="rId24"/>
    <p:sldId id="365" r:id="rId25"/>
    <p:sldId id="343" r:id="rId26"/>
    <p:sldId id="350" r:id="rId27"/>
    <p:sldId id="285" r:id="rId28"/>
    <p:sldId id="366" r:id="rId29"/>
    <p:sldId id="351" r:id="rId30"/>
    <p:sldId id="353" r:id="rId31"/>
    <p:sldId id="354" r:id="rId32"/>
    <p:sldId id="355" r:id="rId33"/>
    <p:sldId id="356" r:id="rId34"/>
    <p:sldId id="360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  <a:srgbClr val="00EA6A"/>
    <a:srgbClr val="993300"/>
    <a:srgbClr val="000000"/>
    <a:srgbClr val="328ADA"/>
    <a:srgbClr val="2ABF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07" autoAdjust="0"/>
    <p:restoredTop sz="94434" autoAdjust="0"/>
  </p:normalViewPr>
  <p:slideViewPr>
    <p:cSldViewPr>
      <p:cViewPr varScale="1">
        <p:scale>
          <a:sx n="88" d="100"/>
          <a:sy n="88" d="100"/>
        </p:scale>
        <p:origin x="145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9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328ADA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0.43000000000000033</c:v>
                </c:pt>
                <c:pt idx="1">
                  <c:v>0.31000000000000033</c:v>
                </c:pt>
                <c:pt idx="2">
                  <c:v>0.26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2">
          <a:noFill/>
        </a:ln>
      </c:spPr>
    </c:plotArea>
    <c:legend>
      <c:legendPos val="r"/>
      <c:layout>
        <c:manualLayout>
          <c:xMode val="edge"/>
          <c:yMode val="edge"/>
          <c:x val="0.7451967288811121"/>
          <c:y val="0.37987348033823942"/>
          <c:w val="0.24400080198308538"/>
          <c:h val="0.24616582572411264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explosion val="25"/>
          <c:dPt>
            <c:idx val="1"/>
            <c:bubble3D val="0"/>
            <c:spPr>
              <a:solidFill>
                <a:srgbClr val="996600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не принимали</c:v>
                </c:pt>
                <c:pt idx="1">
                  <c:v>активно участвовали</c:v>
                </c:pt>
                <c:pt idx="2">
                  <c:v>редко принимали участие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0.24000000000000021</c:v>
                </c:pt>
                <c:pt idx="1">
                  <c:v>0.47000000000000008</c:v>
                </c:pt>
                <c:pt idx="2">
                  <c:v>0.29000000000000031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9">
          <a:noFill/>
        </a:ln>
      </c:spPr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DF86F-3045-4340-AC07-C592ABA4AD60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52869B-9D44-4D07-8762-47AC7EFF2C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90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2869B-9D44-4D07-8762-47AC7EFF2C87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124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2869B-9D44-4D07-8762-47AC7EFF2C87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609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35D83-CAB5-4B3E-ABBD-43FF9DECE624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EC368-7907-4A8F-AC42-6CFCCA2D51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35D83-CAB5-4B3E-ABBD-43FF9DECE624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EC368-7907-4A8F-AC42-6CFCCA2D51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35D83-CAB5-4B3E-ABBD-43FF9DECE624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EC368-7907-4A8F-AC42-6CFCCA2D51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35D83-CAB5-4B3E-ABBD-43FF9DECE624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EC368-7907-4A8F-AC42-6CFCCA2D51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35D83-CAB5-4B3E-ABBD-43FF9DECE624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EC368-7907-4A8F-AC42-6CFCCA2D51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35D83-CAB5-4B3E-ABBD-43FF9DECE624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EC368-7907-4A8F-AC42-6CFCCA2D51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35D83-CAB5-4B3E-ABBD-43FF9DECE624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EC368-7907-4A8F-AC42-6CFCCA2D51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35D83-CAB5-4B3E-ABBD-43FF9DECE624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EC368-7907-4A8F-AC42-6CFCCA2D51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35D83-CAB5-4B3E-ABBD-43FF9DECE624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EC368-7907-4A8F-AC42-6CFCCA2D51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35D83-CAB5-4B3E-ABBD-43FF9DECE624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EC368-7907-4A8F-AC42-6CFCCA2D51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35D83-CAB5-4B3E-ABBD-43FF9DECE624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EC368-7907-4A8F-AC42-6CFCCA2D51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35D83-CAB5-4B3E-ABBD-43FF9DECE624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EC368-7907-4A8F-AC42-6CFCCA2D51A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advClick="0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18" Type="http://schemas.openxmlformats.org/officeDocument/2006/relationships/image" Target="../media/image56.png"/><Relationship Id="rId3" Type="http://schemas.openxmlformats.org/officeDocument/2006/relationships/image" Target="../media/image48.png"/><Relationship Id="rId7" Type="http://schemas.openxmlformats.org/officeDocument/2006/relationships/image" Target="../media/image51.jpeg"/><Relationship Id="rId12" Type="http://schemas.openxmlformats.org/officeDocument/2006/relationships/image" Target="../media/image54.png"/><Relationship Id="rId17" Type="http://schemas.openxmlformats.org/officeDocument/2006/relationships/image" Target="../media/image29.png"/><Relationship Id="rId2" Type="http://schemas.openxmlformats.org/officeDocument/2006/relationships/image" Target="../media/image47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microsoft.com/office/2007/relationships/hdphoto" Target="../media/hdphoto7.wdp"/><Relationship Id="rId5" Type="http://schemas.openxmlformats.org/officeDocument/2006/relationships/image" Target="../media/image49.png"/><Relationship Id="rId15" Type="http://schemas.openxmlformats.org/officeDocument/2006/relationships/image" Target="../media/image30.png"/><Relationship Id="rId10" Type="http://schemas.openxmlformats.org/officeDocument/2006/relationships/image" Target="../media/image53.png"/><Relationship Id="rId4" Type="http://schemas.openxmlformats.org/officeDocument/2006/relationships/image" Target="../media/image7.png"/><Relationship Id="rId9" Type="http://schemas.microsoft.com/office/2007/relationships/hdphoto" Target="../media/hdphoto6.wdp"/><Relationship Id="rId1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gif"/><Relationship Id="rId7" Type="http://schemas.openxmlformats.org/officeDocument/2006/relationships/image" Target="../media/image6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jpe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jpeg"/><Relationship Id="rId7" Type="http://schemas.openxmlformats.org/officeDocument/2006/relationships/image" Target="../media/image70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7.png"/><Relationship Id="rId4" Type="http://schemas.openxmlformats.org/officeDocument/2006/relationships/image" Target="../media/image68.jpeg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74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65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7" Type="http://schemas.openxmlformats.org/officeDocument/2006/relationships/image" Target="../media/image7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microsoft.com/office/2007/relationships/hdphoto" Target="../media/hdphoto8.wdp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gif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0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3.png"/><Relationship Id="rId2" Type="http://schemas.openxmlformats.org/officeDocument/2006/relationships/hyperlink" Target="http://www.google.ru/url?sa=i&amp;rct=j&amp;q=&amp;esrc=s&amp;frm=1&amp;source=images&amp;cd=&amp;cad=rja&amp;uact=8&amp;docid=WIJJXMz1LLzwlM&amp;tbnid=1FZcApmABUYVkM:&amp;ved=0CAUQjRw&amp;url=http://michschool2.68edu.ru/p65aa1.html&amp;ei=z1PzU8LaOeSD4gTtwYAo&amp;bvm=bv.73231344,d.bGE&amp;psig=AFQjCNHFiE5hQM995LQmgoKXTF1nk_qSBA&amp;ust=140854192636954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microsoft.com/office/2007/relationships/hdphoto" Target="../media/hdphoto9.wdp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3.png"/><Relationship Id="rId4" Type="http://schemas.microsoft.com/office/2007/relationships/hdphoto" Target="../media/hdphoto10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7.pn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6.png"/><Relationship Id="rId5" Type="http://schemas.openxmlformats.org/officeDocument/2006/relationships/oleObject" Target="../embeddings/_____Microsoft_Excel_97-20031.xls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brieskazki.ru/domplants.htm" TargetMode="External"/><Relationship Id="rId7" Type="http://schemas.openxmlformats.org/officeDocument/2006/relationships/image" Target="../media/image10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102.gif"/><Relationship Id="rId4" Type="http://schemas.openxmlformats.org/officeDocument/2006/relationships/hyperlink" Target="http://festival.1september.r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NULL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32.png"/><Relationship Id="rId5" Type="http://schemas.openxmlformats.org/officeDocument/2006/relationships/image" Target="../media/image4.png"/><Relationship Id="rId10" Type="http://schemas.openxmlformats.org/officeDocument/2006/relationships/image" Target="../media/image1.jpeg"/><Relationship Id="rId4" Type="http://schemas.openxmlformats.org/officeDocument/2006/relationships/image" Target="../media/image29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672" y="-55568"/>
            <a:ext cx="9144000" cy="68580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99471" y="539014"/>
            <a:ext cx="57658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608699" y="4802630"/>
            <a:ext cx="53258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Иванова Н.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А.,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Змеенкова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Ю.А..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воспитатели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</a:t>
            </a:r>
          </a:p>
          <a:p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№29 «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Журавушка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Мичуринска, Тамбовская области 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8768" y="1785964"/>
            <a:ext cx="8198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«Формирование  у  дошкольников интереса </a:t>
            </a:r>
          </a:p>
          <a:p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к выращиванию    плодовых    </a:t>
            </a:r>
          </a:p>
          <a:p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деревьев  и  кустарников» 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37"/>
          <a:stretch/>
        </p:blipFill>
        <p:spPr>
          <a:xfrm>
            <a:off x="1291659" y="5630062"/>
            <a:ext cx="1016271" cy="9257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194" y="3783169"/>
            <a:ext cx="2363297" cy="30470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937" y="4041326"/>
            <a:ext cx="2518244" cy="27661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9969" y="3765712"/>
            <a:ext cx="2489459" cy="30922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4627" y="5781356"/>
            <a:ext cx="1024217" cy="9327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2804" y="5725641"/>
            <a:ext cx="1023510" cy="93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3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77" y="0"/>
            <a:ext cx="9144000" cy="68580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611121" y="373527"/>
            <a:ext cx="26876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Задачи: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945049" y="1156913"/>
            <a:ext cx="8019822" cy="512267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Формировать осознанно правильное отношение к природе родного края.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Формировать представление о плодовых деревьях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кустарниках,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многообразии их сортов, истории их появления в нашем городе.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Развивать познавательные способности в процессе ознакомления с выращиванием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плодовых деревьев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коммуникативные навыки, память, мыслительную активность, воображение, речь, творчество в ходе познавательно – исследовательской деятельности.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Воспитывать  трудолюбие, уважение к профессии садовода.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Повышать заинтересованность родителей в совместной деятельности с детьми и создать условия для такого  сотрудничества.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Развивать сотрудничество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детского сада, родителей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 социума.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r="1410" b="32852"/>
          <a:stretch/>
        </p:blipFill>
        <p:spPr bwMode="auto">
          <a:xfrm>
            <a:off x="93421" y="5740083"/>
            <a:ext cx="9050579" cy="116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622237" y="2879962"/>
            <a:ext cx="6525659" cy="9500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061352">
            <a:off x="1640086" y="6248347"/>
            <a:ext cx="579170" cy="6096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7" y="6159781"/>
            <a:ext cx="579170" cy="6096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98805">
            <a:off x="7948811" y="6417463"/>
            <a:ext cx="579170" cy="6096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771108">
            <a:off x="4515300" y="6368170"/>
            <a:ext cx="579170" cy="6096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0841" y="6312315"/>
            <a:ext cx="579170" cy="6096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121" y="6312315"/>
            <a:ext cx="579170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3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719010" y="292967"/>
            <a:ext cx="43911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Инновационные   </a:t>
            </a:r>
          </a:p>
          <a:p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технологии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11370" y="1702971"/>
            <a:ext cx="822370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Эколого-образовательные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Социоигровые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Компьютерные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ТРИЗ</a:t>
            </a:r>
          </a:p>
          <a:p>
            <a:endParaRPr lang="ru-RU" sz="2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r="1410" b="32852"/>
          <a:stretch/>
        </p:blipFill>
        <p:spPr bwMode="auto">
          <a:xfrm>
            <a:off x="74474" y="5638338"/>
            <a:ext cx="9050579" cy="116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 descr="ыпеп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2324" y="2471157"/>
            <a:ext cx="4286248" cy="409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01" y="221665"/>
            <a:ext cx="951058" cy="65293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57357">
            <a:off x="1207259" y="4799479"/>
            <a:ext cx="2018378" cy="17846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5459" y="5752960"/>
            <a:ext cx="1126645" cy="8642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784700">
            <a:off x="1304846" y="5883194"/>
            <a:ext cx="907582" cy="9965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0544" y="6182202"/>
            <a:ext cx="579170" cy="60965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973080">
            <a:off x="6364137" y="6319425"/>
            <a:ext cx="579170" cy="60965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8145" y="6198172"/>
            <a:ext cx="579170" cy="60965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82071" y="6270193"/>
            <a:ext cx="579170" cy="60965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703374">
            <a:off x="3484040" y="6345065"/>
            <a:ext cx="579170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4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988" y="56154"/>
            <a:ext cx="9144000" cy="68580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дзаголовок 5"/>
          <p:cNvSpPr txBox="1">
            <a:spLocks/>
          </p:cNvSpPr>
          <p:nvPr/>
        </p:nvSpPr>
        <p:spPr>
          <a:xfrm>
            <a:off x="5843113" y="2354748"/>
            <a:ext cx="3286148" cy="92869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    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r="1410" b="32852"/>
          <a:stretch/>
        </p:blipFill>
        <p:spPr bwMode="auto">
          <a:xfrm>
            <a:off x="64277" y="5691815"/>
            <a:ext cx="9050579" cy="116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Подзаголовок 5"/>
          <p:cNvSpPr txBox="1">
            <a:spLocks/>
          </p:cNvSpPr>
          <p:nvPr/>
        </p:nvSpPr>
        <p:spPr>
          <a:xfrm>
            <a:off x="1472934" y="3363121"/>
            <a:ext cx="3286148" cy="92869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    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дзаголовок 5"/>
          <p:cNvSpPr txBox="1">
            <a:spLocks/>
          </p:cNvSpPr>
          <p:nvPr/>
        </p:nvSpPr>
        <p:spPr>
          <a:xfrm>
            <a:off x="604065" y="2361824"/>
            <a:ext cx="3286148" cy="92869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    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дзаголовок 5"/>
          <p:cNvSpPr txBox="1">
            <a:spLocks/>
          </p:cNvSpPr>
          <p:nvPr/>
        </p:nvSpPr>
        <p:spPr>
          <a:xfrm>
            <a:off x="5025412" y="3363121"/>
            <a:ext cx="3286148" cy="92869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    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дзаголовок 5"/>
          <p:cNvSpPr txBox="1">
            <a:spLocks/>
          </p:cNvSpPr>
          <p:nvPr/>
        </p:nvSpPr>
        <p:spPr>
          <a:xfrm>
            <a:off x="3261174" y="3942561"/>
            <a:ext cx="3286148" cy="92869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    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дзаголовок 5"/>
          <p:cNvSpPr txBox="1">
            <a:spLocks/>
          </p:cNvSpPr>
          <p:nvPr/>
        </p:nvSpPr>
        <p:spPr>
          <a:xfrm>
            <a:off x="3263828" y="1889304"/>
            <a:ext cx="3286148" cy="92869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    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697732" y="56154"/>
            <a:ext cx="57884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Принципы </a:t>
            </a:r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реализации 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</a:t>
            </a:r>
          </a:p>
          <a:p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проекта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дзаголовок 5"/>
          <p:cNvSpPr txBox="1">
            <a:spLocks/>
          </p:cNvSpPr>
          <p:nvPr/>
        </p:nvSpPr>
        <p:spPr>
          <a:xfrm>
            <a:off x="3233740" y="2726410"/>
            <a:ext cx="3286148" cy="92869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     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       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73533" y="3877371"/>
            <a:ext cx="289141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 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здоровьесберегающий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4020646" y="2139652"/>
            <a:ext cx="228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45466" y="3009629"/>
            <a:ext cx="26511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последовательности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780754" y="2601756"/>
            <a:ext cx="216296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интеграции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001771" y="3604319"/>
            <a:ext cx="231198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дифференциации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914084" y="3659333"/>
            <a:ext cx="21629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системности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421774" y="2620058"/>
            <a:ext cx="21629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" y="-41701"/>
            <a:ext cx="1013999" cy="6961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704" y="6167894"/>
            <a:ext cx="816935" cy="8047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708613">
            <a:off x="1597828" y="6239990"/>
            <a:ext cx="816935" cy="8047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280" y="6177843"/>
            <a:ext cx="816935" cy="8047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58129">
            <a:off x="6182261" y="6149926"/>
            <a:ext cx="816935" cy="8047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367233">
            <a:off x="3157763" y="6228691"/>
            <a:ext cx="816935" cy="8047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946" y="6218089"/>
            <a:ext cx="816935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4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604402" y="23944"/>
            <a:ext cx="43911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Предполагаемые      </a:t>
            </a:r>
          </a:p>
          <a:p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результаты </a:t>
            </a:r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r="1410" b="32852"/>
          <a:stretch/>
        </p:blipFill>
        <p:spPr bwMode="auto">
          <a:xfrm>
            <a:off x="64277" y="5691815"/>
            <a:ext cx="9050579" cy="116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Содержимое 2"/>
          <p:cNvSpPr txBox="1">
            <a:spLocks/>
          </p:cNvSpPr>
          <p:nvPr/>
        </p:nvSpPr>
        <p:spPr>
          <a:xfrm>
            <a:off x="990156" y="1395920"/>
            <a:ext cx="7848872" cy="38164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Сформируется осознанно правильное отношение к природе родного края.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Сформируются  представления  о плодовых деревьях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 кустарниках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о многообразии их сортов, истории их появления в нашем городе 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Будут развиты  познавательные способности в процессе ознакомления с выращиванием  плодовых деревьев и кустарников, коммуникативные навыки, память, мыслительная  активность, воображение, речь, творчество в ходе познавательно – исследовательской деятельности.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Повысится заинтересованность родителей  в совместной деятельности с детьми.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0" y="23944"/>
            <a:ext cx="1012024" cy="69622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28198">
            <a:off x="1566015" y="5970080"/>
            <a:ext cx="1152244" cy="11522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743" y="6008198"/>
            <a:ext cx="1152244" cy="11522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05719">
            <a:off x="7682538" y="6159827"/>
            <a:ext cx="1152244" cy="11522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27844">
            <a:off x="4148278" y="5959433"/>
            <a:ext cx="1152244" cy="11522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319606">
            <a:off x="3402727" y="5945492"/>
            <a:ext cx="1152244" cy="115224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171" y="5829675"/>
            <a:ext cx="115834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4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013841">
            <a:off x="5903471" y="6103732"/>
            <a:ext cx="1158340" cy="115224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-75133"/>
            <a:ext cx="9144000" cy="68580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716080">
            <a:off x="3003472" y="6148181"/>
            <a:ext cx="1051410" cy="104587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161" y="6066515"/>
            <a:ext cx="1158340" cy="115224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899592">
            <a:off x="6018032" y="6131484"/>
            <a:ext cx="1043957" cy="103846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66567">
            <a:off x="7732294" y="6103732"/>
            <a:ext cx="1158340" cy="115224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14778">
            <a:off x="7476862" y="5994263"/>
            <a:ext cx="1158340" cy="115224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59" y="76144"/>
            <a:ext cx="1012024" cy="696223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54890" y="137514"/>
            <a:ext cx="43911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Этапы проекта</a:t>
            </a:r>
            <a:endParaRPr lang="ru-RU" sz="4000" b="1" dirty="0" smtClean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r="1410" b="32852"/>
          <a:stretch/>
        </p:blipFill>
        <p:spPr bwMode="auto">
          <a:xfrm>
            <a:off x="72253" y="5682718"/>
            <a:ext cx="9050579" cy="116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Содержимое 2"/>
          <p:cNvSpPr txBox="1">
            <a:spLocks/>
          </p:cNvSpPr>
          <p:nvPr/>
        </p:nvSpPr>
        <p:spPr>
          <a:xfrm>
            <a:off x="1917340" y="969048"/>
            <a:ext cx="6569133" cy="4248472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одготовительный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Основной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аключительный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3068" y="1103776"/>
            <a:ext cx="1080121" cy="157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1863">
            <a:off x="6382129" y="3654321"/>
            <a:ext cx="2046487" cy="193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 descr="http://gorodkanta.ru/_news/img/sadovody-itogi-i-plany.jp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268" y="2468233"/>
            <a:ext cx="2088230" cy="2122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http://www.volynnews.com/files/news/2013/03-21/39612-1u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56618">
                        <a14:backgroundMark x1="4044" y1="9167" x2="5331" y2="37500"/>
                        <a14:backgroundMark x1="18015" y1="19792" x2="18382" y2="21250"/>
                        <a14:backgroundMark x1="47059" y1="6250" x2="53676" y2="7083"/>
                      </a14:backgroundRemoval>
                    </a14:imgEffect>
                    <a14:imgEffect>
                      <a14:brightnessContrast bright="-12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703"/>
          <a:stretch/>
        </p:blipFill>
        <p:spPr bwMode="auto">
          <a:xfrm>
            <a:off x="1056914" y="1592706"/>
            <a:ext cx="622865" cy="85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C:\Users\Useer\Desktop\1 проект\apple-trees-vector-nature-apple-trees копия.gif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4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64" r="33468"/>
          <a:stretch/>
        </p:blipFill>
        <p:spPr bwMode="auto">
          <a:xfrm>
            <a:off x="665929" y="2295925"/>
            <a:ext cx="1332825" cy="227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2413" y="2134417"/>
            <a:ext cx="1128576" cy="2271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73754" y="4508234"/>
            <a:ext cx="863236" cy="6478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3451" y="4316906"/>
            <a:ext cx="1411233" cy="18195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55226" y="5103176"/>
            <a:ext cx="1489860" cy="16887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3172" y="5171122"/>
            <a:ext cx="1492705" cy="1639625"/>
          </a:xfrm>
          <a:prstGeom prst="rect">
            <a:avLst/>
          </a:prstGeom>
        </p:spPr>
      </p:pic>
      <p:pic>
        <p:nvPicPr>
          <p:cNvPr id="61440" name="Рисунок 6143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98135" y="6036122"/>
            <a:ext cx="868353" cy="823718"/>
          </a:xfrm>
          <a:prstGeom prst="rect">
            <a:avLst/>
          </a:prstGeom>
        </p:spPr>
      </p:pic>
      <p:pic>
        <p:nvPicPr>
          <p:cNvPr id="61441" name="Рисунок 6144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6200000">
            <a:off x="1899319" y="5888877"/>
            <a:ext cx="1505843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4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77" y="-40276"/>
            <a:ext cx="9144000" cy="68580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907704" y="116632"/>
            <a:ext cx="50878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</a:t>
            </a:r>
            <a:endPara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r="1410" b="32852"/>
          <a:stretch/>
        </p:blipFill>
        <p:spPr bwMode="auto">
          <a:xfrm>
            <a:off x="64277" y="5691815"/>
            <a:ext cx="9050579" cy="116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Содержимое 2"/>
          <p:cNvSpPr txBox="1">
            <a:spLocks/>
          </p:cNvSpPr>
          <p:nvPr/>
        </p:nvSpPr>
        <p:spPr>
          <a:xfrm>
            <a:off x="914400" y="1124744"/>
            <a:ext cx="8229600" cy="476886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Анкетирование родителей по данной теме.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Анализ интересов детей по теме проекта.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Подбор литературы, методического обеспечения,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интернет-ресурсов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Изготовление наглядно-дидактических пособий, необходимых для реализации проекта.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Разработка диагностического инструментария.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Разработка календарно-тематического планирования.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937158">
            <a:off x="7562290" y="5929533"/>
            <a:ext cx="1505843" cy="15058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517" y="5897660"/>
            <a:ext cx="1505843" cy="15058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450727" y="5831225"/>
            <a:ext cx="1505843" cy="15058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871433"/>
            <a:ext cx="1505843" cy="15058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915740" y="5886476"/>
            <a:ext cx="1505843" cy="15058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327" y="5886476"/>
            <a:ext cx="1505843" cy="15058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009" y="5886475"/>
            <a:ext cx="1505843" cy="15058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45" y="-92394"/>
            <a:ext cx="1012024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4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r="1410" b="32852"/>
          <a:stretch/>
        </p:blipFill>
        <p:spPr bwMode="auto">
          <a:xfrm>
            <a:off x="64277" y="5691815"/>
            <a:ext cx="9050579" cy="116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325000" y="352735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Степень  мотивации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родителей участия в проекте</a:t>
            </a:r>
            <a:endParaRPr kumimoji="0" lang="ru-RU" sz="36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8" name="Object 5"/>
          <p:cNvGraphicFramePr/>
          <p:nvPr>
            <p:extLst>
              <p:ext uri="{D42A27DB-BD31-4B8C-83A1-F6EECF244321}">
                <p14:modId xmlns:p14="http://schemas.microsoft.com/office/powerpoint/2010/main" val="2627964226"/>
              </p:ext>
            </p:extLst>
          </p:nvPr>
        </p:nvGraphicFramePr>
        <p:xfrm>
          <a:off x="457200" y="1281112"/>
          <a:ext cx="8229600" cy="4524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12024" cy="69683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431" y="5815224"/>
            <a:ext cx="1505843" cy="15058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247121">
            <a:off x="3658792" y="5847881"/>
            <a:ext cx="1505843" cy="15058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6224" y="5847880"/>
            <a:ext cx="1505843" cy="15058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957" y="5833367"/>
            <a:ext cx="1505843" cy="15058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915322">
            <a:off x="5722541" y="5708583"/>
            <a:ext cx="1505843" cy="15058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230195">
            <a:off x="1908246" y="5866014"/>
            <a:ext cx="1505843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4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60040"/>
            <a:ext cx="9144000" cy="68580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r="1410" b="32852"/>
          <a:stretch/>
        </p:blipFill>
        <p:spPr bwMode="auto">
          <a:xfrm>
            <a:off x="60521" y="5613208"/>
            <a:ext cx="9050579" cy="116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7" name="Picture 3" descr="C:\Users\Useer\Desktop\яб 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857" y="745888"/>
            <a:ext cx="2823458" cy="242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579630" y="38786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15172" y="1905117"/>
            <a:ext cx="13433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Работа с </a:t>
            </a: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родителями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926648" y="1168164"/>
            <a:ext cx="2487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47885" y="5407345"/>
            <a:ext cx="2487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604402" y="23944"/>
            <a:ext cx="43911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</a:t>
            </a:r>
            <a:endPara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6" name="Picture 13" descr="bf943ecf74d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470845" y="3014328"/>
            <a:ext cx="2344357" cy="384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70100" y="2014539"/>
            <a:ext cx="2730645" cy="31397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3511" y="1435368"/>
            <a:ext cx="2757876" cy="42980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915970" y="832704"/>
            <a:ext cx="2332291" cy="26824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03758" y="2064718"/>
            <a:ext cx="2141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Работа с</a:t>
            </a:r>
          </a:p>
          <a:p>
            <a:pPr lvl="0" algn="ctr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педагогическим </a:t>
            </a:r>
          </a:p>
          <a:p>
            <a:pPr lvl="0" algn="ctr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коллективом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9167" y="3796056"/>
            <a:ext cx="2062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 </a:t>
            </a:r>
          </a:p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 детьми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00940" y="4167355"/>
            <a:ext cx="1287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Работа с </a:t>
            </a:r>
          </a:p>
          <a:p>
            <a:pPr lvl="0" algn="ctr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социумом</a:t>
            </a:r>
            <a:endParaRPr lang="ru-RU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833" y="-44668"/>
            <a:ext cx="1012024" cy="696833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661" y="5774466"/>
            <a:ext cx="1505843" cy="150584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0646" y="5786593"/>
            <a:ext cx="1505843" cy="150584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600484">
            <a:off x="1341241" y="5652975"/>
            <a:ext cx="1505843" cy="150584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252652">
            <a:off x="7403300" y="5752357"/>
            <a:ext cx="1505843" cy="150584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1078" y="5727230"/>
            <a:ext cx="1505843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2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604402" y="23944"/>
            <a:ext cx="43911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</a:t>
            </a:r>
            <a:endPara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553580"/>
              </p:ext>
            </p:extLst>
          </p:nvPr>
        </p:nvGraphicFramePr>
        <p:xfrm>
          <a:off x="179512" y="764704"/>
          <a:ext cx="8784978" cy="5951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4056"/>
                <a:gridCol w="6336704"/>
                <a:gridCol w="1944218"/>
              </a:tblGrid>
              <a:tr h="288032">
                <a:tc gridSpan="3"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                 СЕНТЯБРЬ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325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Экскурсия в плодовый сад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Воспитатели, рабочие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ГНУ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ВНИИС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Беседа «Почему Мичуринск называют -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Наукоград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?»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Посещение выставки на празднике «День садовода»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Воспитатели, родители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Д/и «Определи на вкус»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0232">
                <a:tc gridSpan="3"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                 ОКТЯБРЬ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Занятие на тему «Что растет в саду»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Наблюдение за сбором урожая яблок в саду ВНИИС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Воспитатели, работники ВНИИС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Чтение русской народной «Сказки о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молодильных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яблоках и живой воде»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Коллективная аппликация « Корзина с фруктами»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3536">
                <a:tc gridSpan="3"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                     НОЯБРЬ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Беседа «Почему дерево живое?»</a:t>
                      </a:r>
                      <a:endParaRPr lang="ru-RU" sz="14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воспитатель</a:t>
                      </a:r>
                      <a:endParaRPr lang="ru-RU" sz="14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Наблюдение в плодовом саду «Деревья </a:t>
                      </a:r>
                      <a:r>
                        <a:rPr lang="ru-RU" sz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засыпают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уход за </a:t>
                      </a:r>
                      <a:r>
                        <a:rPr lang="ru-RU" sz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деревьями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осенью»</a:t>
                      </a:r>
                      <a:endParaRPr lang="ru-RU" sz="14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Воспитатель, рабочие ГНУ ВНИИС</a:t>
                      </a:r>
                      <a:endParaRPr lang="ru-RU" sz="14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Загадывание загадок о плодах и плодовых деревьях</a:t>
                      </a:r>
                      <a:endParaRPr lang="ru-RU" sz="14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Воспитатель</a:t>
                      </a:r>
                      <a:endParaRPr lang="ru-RU" sz="14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Беседа «Люди каких профессий работают  в плодовом саду»</a:t>
                      </a:r>
                      <a:endParaRPr lang="ru-RU" sz="14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воспитатель</a:t>
                      </a:r>
                      <a:endParaRPr lang="ru-RU" sz="14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044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970525"/>
              </p:ext>
            </p:extLst>
          </p:nvPr>
        </p:nvGraphicFramePr>
        <p:xfrm>
          <a:off x="179512" y="764704"/>
          <a:ext cx="8784978" cy="591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4056"/>
                <a:gridCol w="6336704"/>
                <a:gridCol w="1944218"/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                      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ДЕКАБРЬ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Экскурсия в краеведческий музей города Мичуринска</a:t>
                      </a:r>
                      <a:endParaRPr lang="ru-RU" sz="14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воспитатель, родители</a:t>
                      </a:r>
                      <a:endParaRPr lang="ru-RU" sz="14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Викторина по сказкам «Волшебное яблочко»</a:t>
                      </a:r>
                      <a:endParaRPr lang="ru-RU" sz="14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воспитатель, родители</a:t>
                      </a:r>
                      <a:endParaRPr lang="ru-RU" sz="14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Посещение зимней теплицы детского сада</a:t>
                      </a:r>
                      <a:endParaRPr lang="ru-RU" sz="14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воспитатель</a:t>
                      </a:r>
                      <a:endParaRPr lang="ru-RU" sz="14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Составление описательного рассказа о фруктах и ягодах</a:t>
                      </a:r>
                      <a:endParaRPr lang="ru-RU" sz="14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воспитатель</a:t>
                      </a:r>
                      <a:endParaRPr lang="ru-RU" sz="14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                        ЯНВАРЬ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Беседа «Почему овощи и фрукты так полезны?»</a:t>
                      </a:r>
                      <a:endParaRPr lang="ru-RU" sz="14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воспитатель</a:t>
                      </a:r>
                      <a:endParaRPr lang="ru-RU" sz="16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Выставка рисунков на тему «Фрукты»</a:t>
                      </a:r>
                      <a:endParaRPr lang="ru-RU" sz="14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воспитатель, родители</a:t>
                      </a:r>
                      <a:endParaRPr lang="ru-RU" sz="16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Заучивание стихотворения И. </a:t>
                      </a:r>
                      <a:r>
                        <a:rPr lang="ru-RU" sz="1400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Токмаковой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«Яблонька», Г. Попова «Яблочко»</a:t>
                      </a:r>
                      <a:endParaRPr lang="ru-RU" sz="14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Воспитатель</a:t>
                      </a:r>
                      <a:endParaRPr lang="ru-RU" sz="16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Чтение художественной литературы о плодах и фруктах</a:t>
                      </a:r>
                      <a:endParaRPr lang="ru-RU" sz="14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воспитатель</a:t>
                      </a:r>
                      <a:endParaRPr lang="ru-RU" sz="16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                      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ФЕВРАЛЬ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Беседа «Уход за плодовыми деревьями зимой»</a:t>
                      </a:r>
                      <a:endParaRPr lang="ru-RU" sz="14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воспитатель</a:t>
                      </a:r>
                      <a:endParaRPr lang="ru-RU" sz="16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Опыты с яблоками и грушами (рассматривание плода  на срезе, почему семечки прячутся внутри  фрукта)</a:t>
                      </a:r>
                      <a:endParaRPr lang="ru-RU" sz="14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воспитатель</a:t>
                      </a:r>
                      <a:endParaRPr lang="ru-RU" sz="16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Наблюдение за проращиванием семян яблони</a:t>
                      </a:r>
                      <a:endParaRPr lang="ru-RU" sz="14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воспитатель</a:t>
                      </a:r>
                      <a:endParaRPr lang="ru-RU" sz="16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Д/и «Что сначала, что потом?»</a:t>
                      </a:r>
                      <a:endParaRPr lang="ru-RU" sz="14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воспитатель</a:t>
                      </a:r>
                      <a:endParaRPr lang="ru-RU" sz="160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604402" y="23944"/>
            <a:ext cx="43911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</a:t>
            </a:r>
            <a:endPara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44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925" y="54478"/>
            <a:ext cx="9144000" cy="68580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227618" y="59603"/>
            <a:ext cx="75592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 больше мы познаем законы природы, тем все более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невероятным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становятся для нас чудеса» 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Ч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Дарвин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1643050"/>
            <a:ext cx="79296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Творческое название проекта:</a:t>
            </a:r>
            <a:endParaRPr lang="ru-RU" sz="40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94314" y="2443275"/>
            <a:ext cx="58156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«Маленькие экологи»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r="1410" b="32852"/>
          <a:stretch/>
        </p:blipFill>
        <p:spPr bwMode="auto">
          <a:xfrm>
            <a:off x="104635" y="5714879"/>
            <a:ext cx="9050579" cy="116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225" y="6408859"/>
            <a:ext cx="609653" cy="57917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5894">
            <a:off x="1243613" y="6398341"/>
            <a:ext cx="492231" cy="35042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0202" y="6333308"/>
            <a:ext cx="609653" cy="579170"/>
          </a:xfrm>
          <a:prstGeom prst="rect">
            <a:avLst/>
          </a:prstGeom>
        </p:spPr>
      </p:pic>
      <p:pic>
        <p:nvPicPr>
          <p:cNvPr id="63495" name="Picture 7" descr="C:\Users\Useer\Desktop\4179552-planting-a-tree копия.gif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249" y="3429539"/>
            <a:ext cx="4879391" cy="342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688496">
            <a:off x="1741527" y="6228881"/>
            <a:ext cx="609653" cy="5791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4380" y="6286206"/>
            <a:ext cx="634039" cy="6645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638898">
            <a:off x="2830544" y="5917654"/>
            <a:ext cx="1505843" cy="15058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457" y="94738"/>
            <a:ext cx="1029197" cy="70658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2923" y="809420"/>
            <a:ext cx="1579001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4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Что сделать, чтобы яблоки не темнели на срезе Кулинарные хитрости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8131" y="2271181"/>
            <a:ext cx="2176197" cy="176231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4" name="Рисунок 3" descr="Как вырастить лимон из косточки дома &quot; Mr.How - мы знаем, как!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088" y="454294"/>
            <a:ext cx="3214710" cy="242889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Рисунок 4" descr="яблоня из черенка. Сад и цветник. Форум Ручной Работы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9341" y="3501008"/>
            <a:ext cx="3942874" cy="276925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r="1410" b="32852"/>
          <a:stretch/>
        </p:blipFill>
        <p:spPr bwMode="auto">
          <a:xfrm>
            <a:off x="64277" y="5691815"/>
            <a:ext cx="9050579" cy="116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624" y="4137504"/>
            <a:ext cx="2288050" cy="1865983"/>
          </a:xfrm>
          <a:prstGeom prst="rect">
            <a:avLst/>
          </a:prstGeom>
          <a:solidFill>
            <a:srgbClr val="9933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132" y="205424"/>
            <a:ext cx="2160240" cy="1961753"/>
          </a:xfrm>
          <a:prstGeom prst="rect">
            <a:avLst/>
          </a:prstGeom>
          <a:solidFill>
            <a:srgbClr val="9933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0" y="0"/>
            <a:ext cx="1012024" cy="69683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5590" y="5968082"/>
            <a:ext cx="1505843" cy="15058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9034" y="5967345"/>
            <a:ext cx="1505843" cy="15058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581295">
            <a:off x="3031827" y="5888632"/>
            <a:ext cx="1505843" cy="15058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878" y="5889745"/>
            <a:ext cx="1505843" cy="15058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393254">
            <a:off x="1448903" y="5888631"/>
            <a:ext cx="1505843" cy="150584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784560">
            <a:off x="5726387" y="5967345"/>
            <a:ext cx="1505843" cy="150584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8364" y="5908544"/>
            <a:ext cx="1505843" cy="1505843"/>
          </a:xfrm>
          <a:prstGeom prst="rect">
            <a:avLst/>
          </a:prstGeom>
        </p:spPr>
      </p:pic>
    </p:spTree>
  </p:cSld>
  <p:clrMapOvr>
    <a:masterClrMapping/>
  </p:clrMapOvr>
  <p:transition advClick="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169085"/>
              </p:ext>
            </p:extLst>
          </p:nvPr>
        </p:nvGraphicFramePr>
        <p:xfrm>
          <a:off x="179512" y="764704"/>
          <a:ext cx="8784978" cy="5857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4056"/>
                <a:gridCol w="6336704"/>
                <a:gridCol w="1944218"/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                         МАРТ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Посещение выставки книг « Мичуринск-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Наукоград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Воспитатель, работники библиотеки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Заучивание пословиц и поговорок о плодовых деревьях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Воспитатель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Наблюдение за проращиванием яблочных и грушевых семян, ведение дневника наблюдений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Воспитатель, дети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Выставка поделок для мини-музея «Яблоко»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Воспитатель, родители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                     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АПРЕЛЬ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Беседа «Как птицы помогают деревьям»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Воспитатель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Конкурс родителей «Лучший домик для птиц»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Родители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Посадка фруктовых кустарников на садовый участок детского сада.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Воспитатель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Посадка саженца яблони и груши на участке детского сада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Воспитатель, родители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                        МАЙ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Посещение музея-питомника И.В. Мичурина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Воспитатель, родители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Экскурсия в цветущий сад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Воспитатель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Рассматривание репродукции И.И. Левитана «Цветущие яблони»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Воспитатель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Наблюдение и уход за саженцами яблони и груши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Воспитатель, родители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604402" y="23944"/>
            <a:ext cx="43911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</a:t>
            </a:r>
            <a:endPara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44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76" y="0"/>
            <a:ext cx="9232123" cy="70104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 наблюдений за проращиванием семени     </a:t>
            </a: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яблока и груши</a:t>
            </a:r>
          </a:p>
        </p:txBody>
      </p:sp>
      <p:pic>
        <p:nvPicPr>
          <p:cNvPr id="106498" name="Picture 2" descr="C:\Users\User\Desktop\S50045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40" y="203344"/>
            <a:ext cx="4000527" cy="271464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6499" name="Picture 3" descr="C:\Users\User\Desktop\S50045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9632" y="3933056"/>
            <a:ext cx="3929090" cy="257176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r="1410" b="32852"/>
          <a:stretch/>
        </p:blipFill>
        <p:spPr bwMode="auto">
          <a:xfrm>
            <a:off x="155047" y="5893089"/>
            <a:ext cx="9050579" cy="116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45" y="0"/>
            <a:ext cx="1012024" cy="69683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722511">
            <a:off x="2964801" y="6021305"/>
            <a:ext cx="1505843" cy="15058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6473" y="6021305"/>
            <a:ext cx="1505843" cy="15058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28993">
            <a:off x="3704890" y="6021306"/>
            <a:ext cx="1505843" cy="15058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633015">
            <a:off x="1803724" y="5854349"/>
            <a:ext cx="1505843" cy="15058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964" y="5854349"/>
            <a:ext cx="1505843" cy="15058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906883">
            <a:off x="5853917" y="6021305"/>
            <a:ext cx="1505843" cy="1505843"/>
          </a:xfrm>
          <a:prstGeom prst="rect">
            <a:avLst/>
          </a:prstGeom>
        </p:spPr>
      </p:pic>
    </p:spTree>
  </p:cSld>
  <p:clrMapOvr>
    <a:masterClrMapping/>
  </p:clrMapOvr>
  <p:transition advClick="0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604402" y="23944"/>
            <a:ext cx="43911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Основной этап</a:t>
            </a:r>
            <a:endPara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480547"/>
              </p:ext>
            </p:extLst>
          </p:nvPr>
        </p:nvGraphicFramePr>
        <p:xfrm>
          <a:off x="179512" y="764704"/>
          <a:ext cx="8784978" cy="6217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4056"/>
                <a:gridCol w="6336704"/>
                <a:gridCol w="1944218"/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                     ИЮНЬ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Чтение сказки 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Ю.Левитанского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«Сказка про яблоню»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Воспитатель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Наблюдение за ростками яблони и груши, ведение дневника наблюдений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Наблюдение и уход за саженцами яблони и груши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Родители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Д/и «Какие плоды на каком дереве?»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Воспитатель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                    ИЮЛЬ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Рисование на тему « Фруктовый сад»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Воспитатель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Пересказ рассказа К. Д. Ушинского «История одной яблони»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Воспитатель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Д/и «Какой лист, какие плоды»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Воспитатель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Заучивание русской хороводной песни «Яблочко»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Музыкальный руководитель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                  АВГУСТ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Подготовка к празднику «Яблочный спас»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Воспитатель, музыкальный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руковод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Коллективная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пластилинография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 Чёрная смородина»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Воспитатель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Выставка разных сортов яблок и груш г. Мичуринска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Воспитатель, родители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Развлечение «Яблочный спас»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Воспитатель, музыкальный руководители</a:t>
                      </a:r>
                      <a:endParaRPr lang="ru-RU" sz="14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044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3" descr="F:\экскурсия\DSCN53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4479" y="2417255"/>
            <a:ext cx="3929090" cy="385765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4" name="Picture 2" descr="C:\Users\User\Desktop\DSCN53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0296" y="456458"/>
            <a:ext cx="3500462" cy="342902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r="1410" b="32852"/>
          <a:stretch/>
        </p:blipFill>
        <p:spPr bwMode="auto">
          <a:xfrm>
            <a:off x="64277" y="5691815"/>
            <a:ext cx="9050579" cy="116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4251">
            <a:off x="4074716" y="5852435"/>
            <a:ext cx="1505843" cy="15058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091459">
            <a:off x="7262689" y="5819338"/>
            <a:ext cx="1505843" cy="15058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381" y="5865322"/>
            <a:ext cx="1505843" cy="15058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080486">
            <a:off x="3337944" y="5849425"/>
            <a:ext cx="1505843" cy="15058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594206">
            <a:off x="1428758" y="5904403"/>
            <a:ext cx="1505843" cy="15058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5805264"/>
            <a:ext cx="1505843" cy="15058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" y="0"/>
            <a:ext cx="1012024" cy="6968332"/>
          </a:xfrm>
          <a:prstGeom prst="rect">
            <a:avLst/>
          </a:prstGeom>
        </p:spPr>
      </p:pic>
    </p:spTree>
  </p:cSld>
  <p:clrMapOvr>
    <a:masterClrMapping/>
  </p:clrMapOvr>
  <p:transition advClick="0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27" y="-57840"/>
            <a:ext cx="9144000" cy="68580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27584" y="23944"/>
            <a:ext cx="66967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Работа с педагогическим         </a:t>
            </a:r>
          </a:p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коллективом</a:t>
            </a:r>
            <a:endPara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Содержимое 2"/>
          <p:cNvSpPr txBox="1">
            <a:spLocks/>
          </p:cNvSpPr>
          <p:nvPr/>
        </p:nvSpPr>
        <p:spPr>
          <a:xfrm>
            <a:off x="914400" y="1196753"/>
            <a:ext cx="8229600" cy="252028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Выступление на педагогическом совете по теме «Формирование интересов детей к профессиям взрослых, занятых в сфере садоводства»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Консультация «Развитие интереса к выращиванию экологически чистых продуктов»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r="1410" b="32852"/>
          <a:stretch/>
        </p:blipFill>
        <p:spPr bwMode="auto">
          <a:xfrm>
            <a:off x="64277" y="5691815"/>
            <a:ext cx="9050579" cy="116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 descr="C:\Users\Useer\Desktop\ЛУЧИК\Дет Сады города\Д,С №29\№29\Валент.  Степановна Профориентация\2 хлеб для В.С\1 Картинки  для В.С\present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51980" y="3617880"/>
            <a:ext cx="3886816" cy="320453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Useer\Desktop\ЛУЧИК\Дет Сады города\Д,С №29\№29\Валент.  Степановна Профориентация\2 хлеб для В.С\1 Картинки  для В.С\132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24" l="1205" r="98107">
                        <a14:foregroundMark x1="48881" y1="9901" x2="50430" y2="15050"/>
                        <a14:foregroundMark x1="49225" y1="19208" x2="47332" y2="21980"/>
                        <a14:foregroundMark x1="50775" y1="19406" x2="52324" y2="22178"/>
                        <a14:foregroundMark x1="24957" y1="46535" x2="33735" y2="47327"/>
                        <a14:foregroundMark x1="17212" y1="25743" x2="18244" y2="31683"/>
                        <a14:foregroundMark x1="46988" y1="37426" x2="55766" y2="42178"/>
                        <a14:foregroundMark x1="61790" y1="44158" x2="77969" y2="49901"/>
                        <a14:foregroundMark x1="78313" y1="79802" x2="78313" y2="79802"/>
                        <a14:foregroundMark x1="71601" y1="36634" x2="73838" y2="40000"/>
                        <a14:foregroundMark x1="65749" y1="27921" x2="66265" y2="29109"/>
                        <a14:foregroundMark x1="62478" y1="24752" x2="63683" y2="25149"/>
                        <a14:foregroundMark x1="64888" y1="25347" x2="66781" y2="27921"/>
                        <a14:foregroundMark x1="63167" y1="24356" x2="61102" y2="23564"/>
                        <a14:foregroundMark x1="62134" y1="24554" x2="60069" y2="23168"/>
                        <a14:foregroundMark x1="65404" y1="33069" x2="66265" y2="34257"/>
                        <a14:backgroundMark x1="75387" y1="38218" x2="75904" y2="40198"/>
                        <a14:backgroundMark x1="25645" y1="39208" x2="24269" y2="40594"/>
                        <a14:backgroundMark x1="74871" y1="39604" x2="76248" y2="41188"/>
                        <a14:backgroundMark x1="72806" y1="35842" x2="72806" y2="36832"/>
                        <a14:backgroundMark x1="64544" y1="35248" x2="65404" y2="35842"/>
                        <a14:backgroundMark x1="65404" y1="36040" x2="66609" y2="36634"/>
                        <a14:backgroundMark x1="64372" y1="23762" x2="65577" y2="23762"/>
                        <a14:backgroundMark x1="31497" y1="65347" x2="31497" y2="66931"/>
                      </a14:backgroundRemoval>
                    </a14:imgEffect>
                    <a14:imgEffect>
                      <a14:brightnessContrast bright="-9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522" y="4064509"/>
            <a:ext cx="3942874" cy="325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029802">
            <a:off x="5566683" y="5994727"/>
            <a:ext cx="1505843" cy="15058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031516" y="5961626"/>
            <a:ext cx="1505843" cy="15058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9484" y="5961627"/>
            <a:ext cx="1505843" cy="15058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2034" y="5887452"/>
            <a:ext cx="1505843" cy="15058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29" y="-11598"/>
            <a:ext cx="1012024" cy="6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4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r="1410" b="32852"/>
          <a:stretch/>
        </p:blipFill>
        <p:spPr bwMode="auto">
          <a:xfrm>
            <a:off x="64277" y="5691815"/>
            <a:ext cx="9050579" cy="116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31640" y="0"/>
            <a:ext cx="6239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</a:rPr>
              <a:t>   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Содержимое 2"/>
          <p:cNvSpPr txBox="1">
            <a:spLocks/>
          </p:cNvSpPr>
          <p:nvPr/>
        </p:nvSpPr>
        <p:spPr>
          <a:xfrm>
            <a:off x="683568" y="1124744"/>
            <a:ext cx="8229600" cy="4525963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Анкетирование родителей по теме проекта.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Разработка рекомендаций  для родителей «Где живут витамины», «Развитие познавательных способностей дошкольников в процессе ознакомления с выращиванием плодовых деревьев и кустарников»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Буклет для родителей «Организация работы по профориентации дошкольников агроэкологической направленности»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Совместная экскурсия в  ГНУ ВНИИС «Яблонька душистая, подружись со мной»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Совместная экскурсия в музей питомник И.В. Мичурина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Круглый стол «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Фруктовые деревья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 деревья здоровья»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Экологическая акция «Посади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цветущий сад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Конкурс творческих работ «Чудо-сад»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Выставка поделок для мини-музея «Яблоко»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Развлечение  совместно с родителями «В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сад пойдем, урожай соберем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Привлечение родителей к созданию эколого-развивающей среды на территории детского сада.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3" y="-55166"/>
            <a:ext cx="1012024" cy="69683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073586">
            <a:off x="1286540" y="5663828"/>
            <a:ext cx="1828959" cy="18289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233555">
            <a:off x="7214296" y="5736057"/>
            <a:ext cx="1828959" cy="18350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8771" y="5713936"/>
            <a:ext cx="1828959" cy="18350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7979" y="5670855"/>
            <a:ext cx="1828959" cy="18350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513118">
            <a:off x="2937049" y="5660781"/>
            <a:ext cx="1828959" cy="18350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60" y="5725124"/>
            <a:ext cx="1828959" cy="18350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349" y="5712708"/>
            <a:ext cx="1828959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4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150" y="-61620"/>
            <a:ext cx="9388654" cy="7102456"/>
          </a:xfrm>
          <a:prstGeom prst="rect">
            <a:avLst/>
          </a:prstGeom>
        </p:spPr>
      </p:pic>
      <p:pic>
        <p:nvPicPr>
          <p:cNvPr id="65542" name="Picture 6" descr="C:\Users\User\Desktop\S50045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69" y="1210399"/>
            <a:ext cx="2857488" cy="285751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Рисунок 10" descr="http://wunderkind-blog.ru/wp-content/uploads/2012/01/Kartinka_yagod1-255x300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61776" y="1218834"/>
            <a:ext cx="257176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Рисунок 8" descr="http://festival.1september.ru/articles/619974/img1.gif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90117" y="1218834"/>
            <a:ext cx="292895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Рисунок 7" descr="На этом рисунке я изобразил себя с родителями во время сбора яблок. (Руднев Саша, 12 лет, Курская обл., Черемисиновский р-он, д.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522" y="4375630"/>
            <a:ext cx="3704470" cy="242889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Рисунок 6" descr="http://img4.searchmasterclass.net/uploads/posts/2013-07-08/845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375630"/>
            <a:ext cx="3384376" cy="242889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67399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творческих работ</a:t>
            </a:r>
            <a:endParaRPr lang="ru-RU" sz="4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 музей яблоко 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7522" name="Picture 2" descr="C:\Users\User\Desktop\S50045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6132" y="414746"/>
            <a:ext cx="3491531" cy="242889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7523" name="Picture 3" descr="C:\Users\User\Desktop\S50045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714752"/>
            <a:ext cx="3857652" cy="264320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r="1410" b="32852"/>
          <a:stretch/>
        </p:blipFill>
        <p:spPr bwMode="auto">
          <a:xfrm>
            <a:off x="64277" y="5691815"/>
            <a:ext cx="9050579" cy="116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1071" y="5813674"/>
            <a:ext cx="1828959" cy="18350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254156" y="5772479"/>
            <a:ext cx="1828959" cy="18350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47072">
            <a:off x="5785292" y="5764103"/>
            <a:ext cx="1828959" cy="18350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689042">
            <a:off x="3351609" y="5696022"/>
            <a:ext cx="1828959" cy="18350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3544" y="5696022"/>
            <a:ext cx="1828959" cy="18350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179" y="5689545"/>
            <a:ext cx="1828959" cy="18350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7803" y="5835795"/>
            <a:ext cx="1828959" cy="18350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012024" cy="6968332"/>
          </a:xfrm>
          <a:prstGeom prst="rect">
            <a:avLst/>
          </a:prstGeom>
        </p:spPr>
      </p:pic>
    </p:spTree>
  </p:cSld>
  <p:clrMapOvr>
    <a:masterClrMapping/>
  </p:clrMapOvr>
  <p:transition advClick="0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475656" y="40411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социумом</a:t>
            </a:r>
            <a:endPara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8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76888"/>
              </p:ext>
            </p:extLst>
          </p:nvPr>
        </p:nvGraphicFramePr>
        <p:xfrm>
          <a:off x="827584" y="2613588"/>
          <a:ext cx="8179337" cy="38960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11280"/>
                <a:gridCol w="4868057"/>
              </a:tblGrid>
              <a:tr h="39712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Организации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Формы сотрудничества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85440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МичГау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Совместная проектная деятельность, природоохранная деятельность.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5509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ВНИИС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Знакомство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детей с особенностями природы своего края , с выращиванием плодовых деревьев и кустарников, с трудом работников ВНИИС.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7920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Дом-музей имени И. В. Мичурина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Знакомство с домом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садом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, где жил и работал великий садовод,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рассматривание муляжей  плодовых культур.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7920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Библиотека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Подбор литературы о плодовых деревьях, о родном городе «Мичуринск-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Наукоград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»,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организация выставки.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" name="Picture 2" descr="https://encrypted-tbn0.gstatic.com/images?q=tbn:ANd9GcQgZIC9WsTSQw7l64ALi7_gy528IWJUtpPVTOZw_uDM62ojF1KL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7568" y="788708"/>
            <a:ext cx="2354451" cy="1662761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1682" name="Picture 2" descr="http://referat.znate.ru/pars_docs/tw_refs/14/13047/13047_html_m502862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6775" y1="36922" x2="30218" y2="43779"/>
                        <a14:foregroundMark x1="85780" y1="20874" x2="94109" y2="39868"/>
                        <a14:foregroundMark x1="66785" y1="63738" x2="69223" y2="67649"/>
                        <a14:foregroundMark x1="50076" y1="64297" x2="50076" y2="64246"/>
                        <a14:foregroundMark x1="50330" y1="63687" x2="49467" y2="62976"/>
                        <a14:foregroundMark x1="51854" y1="65973" x2="52057" y2="66379"/>
                        <a14:foregroundMark x1="52108" y1="66480" x2="52158" y2="66684"/>
                        <a14:foregroundMark x1="21940" y1="40833" x2="41442" y2="46216"/>
                        <a14:foregroundMark x1="6450" y1="63332" x2="9243" y2="66176"/>
                        <a14:foregroundMark x1="20518" y1="66988" x2="20721" y2="72778"/>
                        <a14:foregroundMark x1="32656" y1="66988" x2="33621" y2="71762"/>
                        <a14:foregroundMark x1="51854" y1="35297" x2="47638" y2="43626"/>
                        <a14:foregroundMark x1="15541" y1="80802" x2="12189" y2="76638"/>
                        <a14:foregroundMark x1="12189" y1="76892" x2="10970" y2="74810"/>
                        <a14:foregroundMark x1="18334" y1="14728" x2="18334" y2="14728"/>
                        <a14:foregroundMark x1="34281" y1="5993" x2="30269" y2="7161"/>
                        <a14:foregroundMark x1="30422" y1="7669" x2="27222" y2="8837"/>
                        <a14:foregroundMark x1="27070" y1="9192" x2="22499" y2="12037"/>
                        <a14:backgroundMark x1="57694" y1="66734" x2="57694" y2="67395"/>
                      </a14:backgroundRemoval>
                    </a14:imgEffect>
                    <a14:imgEffect>
                      <a14:brightnessContrast bright="-14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893" y="836712"/>
            <a:ext cx="1926214" cy="177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6" name="Picture 6" descr="http://club-edu.tambov.ru/vjpusk/vjp041/rabot/13/images/ris7_jpg.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59"/>
          <a:stretch/>
        </p:blipFill>
        <p:spPr bwMode="auto">
          <a:xfrm>
            <a:off x="6364986" y="777708"/>
            <a:ext cx="2440911" cy="170933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58" y="-110332"/>
            <a:ext cx="1012024" cy="6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4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29" y="64025"/>
            <a:ext cx="9144000" cy="68580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EA6A"/>
              </a:solidFill>
            </a:endParaRPr>
          </a:p>
        </p:txBody>
      </p:sp>
      <p:sp>
        <p:nvSpPr>
          <p:cNvPr id="17" name="Содержимое 2"/>
          <p:cNvSpPr txBox="1">
            <a:spLocks/>
          </p:cNvSpPr>
          <p:nvPr/>
        </p:nvSpPr>
        <p:spPr>
          <a:xfrm>
            <a:off x="1187623" y="1371884"/>
            <a:ext cx="7947449" cy="462448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Тип проекта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познавательно-     исследовательский, долгосрочный</a:t>
            </a:r>
          </a:p>
          <a:p>
            <a:pPr marL="514350" indent="-514350">
              <a:buFont typeface="Wingdings" pitchFamily="2" charset="2"/>
              <a:buChar char="v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характеру контактов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открытый</a:t>
            </a:r>
          </a:p>
          <a:p>
            <a:pPr marL="514350" indent="-514350">
              <a:buFont typeface="Wingdings" pitchFamily="2" charset="2"/>
              <a:buChar char="v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участия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групповой</a:t>
            </a:r>
          </a:p>
          <a:p>
            <a:pPr marL="514350" indent="-514350">
              <a:buFont typeface="Wingdings" pitchFamily="2" charset="2"/>
              <a:buChar char="v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дети, педагоги ДОУ, родители, сотрудники ГНУ ВНИИСА,  библиотеки и музея</a:t>
            </a:r>
          </a:p>
          <a:p>
            <a:pPr marL="514350" indent="-514350">
              <a:buFont typeface="Wingdings" pitchFamily="2" charset="2"/>
              <a:buChar char="v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реализации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интерес детей и родителей, методическое обеспечение</a:t>
            </a:r>
            <a:endParaRPr lang="ru-RU" sz="2400" dirty="0" smtClean="0"/>
          </a:p>
          <a:p>
            <a:endParaRPr lang="ru-RU" sz="2400" dirty="0" smtClean="0"/>
          </a:p>
          <a:p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040376" y="304513"/>
            <a:ext cx="43911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Паспорт проекта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r="1410" b="32852"/>
          <a:stretch/>
        </p:blipFill>
        <p:spPr bwMode="auto">
          <a:xfrm>
            <a:off x="93421" y="5729526"/>
            <a:ext cx="9050579" cy="116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5894">
            <a:off x="1243613" y="6398341"/>
            <a:ext cx="492231" cy="3504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386" y="6302774"/>
            <a:ext cx="609653" cy="5791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7588" y="6373439"/>
            <a:ext cx="609653" cy="5791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276162">
            <a:off x="669614" y="6349308"/>
            <a:ext cx="609653" cy="5791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243319">
            <a:off x="4246809" y="6329150"/>
            <a:ext cx="609653" cy="5791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712" y="6392126"/>
            <a:ext cx="609653" cy="5791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59514">
            <a:off x="7797070" y="6328861"/>
            <a:ext cx="609653" cy="5791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99" y="123190"/>
            <a:ext cx="995911" cy="683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7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r="1410" b="32852"/>
          <a:stretch/>
        </p:blipFill>
        <p:spPr bwMode="auto">
          <a:xfrm>
            <a:off x="64277" y="5691815"/>
            <a:ext cx="9050579" cy="116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916065" y="154247"/>
            <a:ext cx="61679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</a:t>
            </a:r>
            <a:endPara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Содержимое 2"/>
          <p:cNvSpPr txBox="1">
            <a:spLocks/>
          </p:cNvSpPr>
          <p:nvPr/>
        </p:nvSpPr>
        <p:spPr>
          <a:xfrm>
            <a:off x="885256" y="983653"/>
            <a:ext cx="8229600" cy="30214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Сопоставление прогнозируемых  результатов с полученными.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Проведение проблемно – ориентированного анализа на основе мониторинга детей, анкетирования родителей.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Определение перспектив развития проекта.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0659" name="Picture 3" descr="C:\Users\Useer\Desktop\ЛУЧИК\Дет Сады города\Д,С №29\№29\Валент.  Степановна Профориентация\2 хлеб для В.С\1 Картинки  для В.С\PTO-meeting-clip-a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1" b="100000" l="0" r="100000">
                        <a14:foregroundMark x1="26667" y1="38211" x2="26429" y2="50632"/>
                        <a14:foregroundMark x1="6667" y1="48842" x2="5714" y2="68842"/>
                        <a14:foregroundMark x1="5317" y1="74316" x2="7302" y2="83474"/>
                        <a14:foregroundMark x1="93810" y1="48526" x2="89524" y2="77053"/>
                        <a14:foregroundMark x1="55794" y1="34842" x2="53571" y2="48211"/>
                      </a14:backgroundRemoval>
                    </a14:imgEffect>
                    <a14:imgEffect>
                      <a14:brightnessContrast bright="-22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261" y="4126585"/>
            <a:ext cx="4440520" cy="300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29" y="-12450"/>
            <a:ext cx="1012024" cy="69683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782389">
            <a:off x="1223011" y="5691815"/>
            <a:ext cx="1828959" cy="18350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2782" y="5691815"/>
            <a:ext cx="1828959" cy="18350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302" y="5631252"/>
            <a:ext cx="1828959" cy="18350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558734">
            <a:off x="5724128" y="5836038"/>
            <a:ext cx="1828959" cy="18350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04751">
            <a:off x="286887" y="5691814"/>
            <a:ext cx="1828959" cy="18350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821649">
            <a:off x="7854899" y="5712319"/>
            <a:ext cx="1828959" cy="18350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695357">
            <a:off x="6940419" y="5779240"/>
            <a:ext cx="1828959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4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r="1410" b="32852"/>
          <a:stretch/>
        </p:blipFill>
        <p:spPr bwMode="auto">
          <a:xfrm>
            <a:off x="93421" y="5742042"/>
            <a:ext cx="9050579" cy="116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403648" y="163068"/>
            <a:ext cx="66967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  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усвоения знаний по   </a:t>
            </a:r>
          </a:p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теме проекта</a:t>
            </a:r>
            <a:endPara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466828"/>
              </p:ext>
            </p:extLst>
          </p:nvPr>
        </p:nvGraphicFramePr>
        <p:xfrm>
          <a:off x="1619671" y="1428750"/>
          <a:ext cx="6752803" cy="452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6" name="Лист" r:id="rId5" imgW="8230313" imgH="4523624" progId="Excel.Sheet.8">
                  <p:embed/>
                </p:oleObj>
              </mc:Choice>
              <mc:Fallback>
                <p:oleObj name="Лист" r:id="rId5" imgW="8230313" imgH="4523624" progId="Excel.Sheet.8">
                  <p:embed/>
                  <p:pic>
                    <p:nvPicPr>
                      <p:cNvPr id="0" name="Picture 2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1" y="1428750"/>
                        <a:ext cx="6752803" cy="452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8149" y="5763661"/>
            <a:ext cx="1828959" cy="18350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060183">
            <a:off x="5588497" y="5749572"/>
            <a:ext cx="1828959" cy="18350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513651">
            <a:off x="3172874" y="5676292"/>
            <a:ext cx="1828959" cy="18350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180" y="5611627"/>
            <a:ext cx="1828959" cy="18350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7689" y="5749572"/>
            <a:ext cx="1828959" cy="18350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740422">
            <a:off x="1138019" y="5676291"/>
            <a:ext cx="1828959" cy="18350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8261" y="5710206"/>
            <a:ext cx="1828959" cy="18350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7" y="19666"/>
            <a:ext cx="1012024" cy="6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4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r="1410" b="32852"/>
          <a:stretch/>
        </p:blipFill>
        <p:spPr bwMode="auto">
          <a:xfrm>
            <a:off x="93421" y="5746575"/>
            <a:ext cx="9050579" cy="116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186857" y="467381"/>
            <a:ext cx="66247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cs typeface="Times New Roman" pitchFamily="18" charset="0"/>
              </a:rPr>
              <a:t>       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родителей в   </a:t>
            </a:r>
          </a:p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реализации проекта</a:t>
            </a:r>
            <a:endPara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8" name="Содержимое 3"/>
          <p:cNvGraphicFramePr/>
          <p:nvPr>
            <p:extLst>
              <p:ext uri="{D42A27DB-BD31-4B8C-83A1-F6EECF244321}">
                <p14:modId xmlns:p14="http://schemas.microsoft.com/office/powerpoint/2010/main" val="1282957397"/>
              </p:ext>
            </p:extLst>
          </p:nvPr>
        </p:nvGraphicFramePr>
        <p:xfrm>
          <a:off x="1475656" y="1628800"/>
          <a:ext cx="6480720" cy="4371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1" y="-811"/>
            <a:ext cx="1012024" cy="69683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375895">
            <a:off x="1043545" y="5753105"/>
            <a:ext cx="1828959" cy="18350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5394" y="5746575"/>
            <a:ext cx="1828959" cy="18350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152884">
            <a:off x="5638879" y="5746575"/>
            <a:ext cx="1828959" cy="18350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945825">
            <a:off x="3315342" y="5670247"/>
            <a:ext cx="1828959" cy="18350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354" y="5599847"/>
            <a:ext cx="1828959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4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881" y="-17522"/>
            <a:ext cx="9114856" cy="68580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r="1410" b="32852"/>
          <a:stretch/>
        </p:blipFill>
        <p:spPr bwMode="auto">
          <a:xfrm>
            <a:off x="64277" y="5691815"/>
            <a:ext cx="9050579" cy="116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131840" y="0"/>
            <a:ext cx="36237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endPara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Содержимое 2"/>
          <p:cNvSpPr txBox="1">
            <a:spLocks/>
          </p:cNvSpPr>
          <p:nvPr/>
        </p:nvSpPr>
        <p:spPr>
          <a:xfrm>
            <a:off x="812235" y="68594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Работа  над проектом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сформировала у детей: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интерес к познавательно- исследовательской деятельности в процессе ознакомления с выращиванием  плодовых деревьев и кустарников,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первое представление о профессии садовода;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позволила привлечь родителей и социум к активному сотрудничеству с ДОУ.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140961"/>
            <a:ext cx="2923332" cy="272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996" y="-69079"/>
            <a:ext cx="1012024" cy="69683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420" y="5610442"/>
            <a:ext cx="1828959" cy="18350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010" y="5738338"/>
            <a:ext cx="1828959" cy="18350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23963">
            <a:off x="1227787" y="5428191"/>
            <a:ext cx="1828959" cy="18350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555833">
            <a:off x="7949317" y="5711812"/>
            <a:ext cx="1828959" cy="18350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9403" y="5565360"/>
            <a:ext cx="1828959" cy="18350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0625" y="5711812"/>
            <a:ext cx="1828959" cy="18350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43755">
            <a:off x="77063" y="5751236"/>
            <a:ext cx="1828959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4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r="1410" b="32852"/>
          <a:stretch/>
        </p:blipFill>
        <p:spPr bwMode="auto">
          <a:xfrm>
            <a:off x="64277" y="5691815"/>
            <a:ext cx="9050579" cy="116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260349" y="213145"/>
            <a:ext cx="6239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ресурсы</a:t>
            </a:r>
            <a:endPara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Содержимое 2"/>
          <p:cNvSpPr txBox="1">
            <a:spLocks/>
          </p:cNvSpPr>
          <p:nvPr/>
        </p:nvSpPr>
        <p:spPr>
          <a:xfrm>
            <a:off x="683568" y="1268760"/>
            <a:ext cx="8229600" cy="491174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1.Алешна Н.В. «Ознакомление дошкольников с окружающим», Москва 2007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2.Виноградова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Н.Ф. Воспитание положительного отношения к природе. // Дошкольное воспитание. – 1981. - №5.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3.Иванова А.И. «Экологические наблюдения и эксперименты в детском саду»,Москва , 2008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4.Комарова Н.Г., Грибова Л.Ф. «Патриотическое воспитание детей 6-7 лет», Москва 2007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5.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Молодова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Л.П. «Игровые экологические занятия с детьми», Минск, «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Асар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», 1996г.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6. Николаева С.Н. «Воспитание экологической культуры в дошкольном детстве»,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М.: Новая школа, 1995г.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7. </a:t>
            </a:r>
            <a:r>
              <a:rPr kumimoji="0" lang="ru-RU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3"/>
              </a:rPr>
              <a:t>http://www.dobrieskazki.ru/domplants.htm</a:t>
            </a:r>
            <a:endParaRPr kumimoji="0" lang="ru-RU" sz="20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8. </a:t>
            </a:r>
            <a:r>
              <a:rPr kumimoji="0" lang="ru-RU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3"/>
              </a:rPr>
              <a:t>http://www.</a:t>
            </a:r>
            <a:r>
              <a:rPr kumimoji="0" lang="ru-RU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4"/>
              </a:rPr>
              <a:t>1september.ru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9.</a:t>
            </a:r>
            <a:r>
              <a:rPr kumimoji="0" lang="en-US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www.merobr.ru</a:t>
            </a:r>
            <a:endParaRPr kumimoji="0" lang="ru-RU" sz="2000" b="0" i="0" u="sng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" name="Рисунок 18" descr="C:\Users\Useer\Desktop\kartinka копия.g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278" y="4499377"/>
            <a:ext cx="2143140" cy="257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90730"/>
            <a:ext cx="1012024" cy="69683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110944">
            <a:off x="5683004" y="5782951"/>
            <a:ext cx="1828959" cy="18350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7542" y="5523266"/>
            <a:ext cx="1828959" cy="18350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7984" y="5654807"/>
            <a:ext cx="1828959" cy="18350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237400">
            <a:off x="2823030" y="5619389"/>
            <a:ext cx="1828959" cy="18350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193932">
            <a:off x="1143374" y="5680928"/>
            <a:ext cx="1828959" cy="18350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78" y="5610702"/>
            <a:ext cx="1828959" cy="18350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550484">
            <a:off x="1753270" y="5737162"/>
            <a:ext cx="1828959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4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65" y="-14935"/>
            <a:ext cx="9144000" cy="68580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661552" y="23944"/>
            <a:ext cx="43911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Актуальность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 descr="C:\Users\Useer\Desktop\1 проект\apple-falling-8015 копия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6" t="20565" r="1339" b="70205"/>
          <a:stretch/>
        </p:blipFill>
        <p:spPr bwMode="auto">
          <a:xfrm rot="284475">
            <a:off x="7127654" y="284237"/>
            <a:ext cx="1538949" cy="53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1053274"/>
            <a:ext cx="82354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Современные дети,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 проживающие в городе, имеют весьма ограниченные возможности для общения с природой. </a:t>
            </a:r>
            <a:endParaRPr lang="ru-RU" sz="2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Развивать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и воспитывать бережное отношение к растительному миру необходимо с младшего возраста и с подробного знакомства с объектами ближайшего окружения. </a:t>
            </a:r>
            <a:endParaRPr lang="ru-RU" sz="2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Познавательно-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деятельность очень увлекает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детей.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важнейший стимул к расширению кругозора ребенка,  обогащению интеллекта, воспитанию любви к Родине, родному краю.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r="1410" b="32852"/>
          <a:stretch/>
        </p:blipFill>
        <p:spPr bwMode="auto">
          <a:xfrm>
            <a:off x="64275" y="5685558"/>
            <a:ext cx="9050579" cy="116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268" y="6215797"/>
            <a:ext cx="609653" cy="5791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02948">
            <a:off x="7979853" y="6331864"/>
            <a:ext cx="609653" cy="5791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146" y="6223063"/>
            <a:ext cx="609653" cy="5791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255940">
            <a:off x="3592309" y="6121723"/>
            <a:ext cx="609653" cy="5791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050" y="6181546"/>
            <a:ext cx="609653" cy="5791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139" y="6272573"/>
            <a:ext cx="609653" cy="57917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38667">
            <a:off x="2403004" y="6197741"/>
            <a:ext cx="609653" cy="57917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2" y="75745"/>
            <a:ext cx="993734" cy="68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6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843808" y="23944"/>
            <a:ext cx="43911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Аннотация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906025" y="857817"/>
            <a:ext cx="8208831" cy="491174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Данный проект направлен на расширение и обогащение знаний о плодовых деревьях и кустарниках, посадке и правилах ухода за ними, на осознание значимости фруктов  и ягод в здоровом питании.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Проект призван осуществлять работу планомерно, с учетом возрастных особенностей детей.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r="1410" b="32852"/>
          <a:stretch/>
        </p:blipFill>
        <p:spPr bwMode="auto">
          <a:xfrm>
            <a:off x="64277" y="5691815"/>
            <a:ext cx="9050579" cy="116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5" name="Picture 3" descr="C:\Users\Useer\Desktop\Наташа\59856748_56673d90d26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6000" contras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45583" y="4269459"/>
            <a:ext cx="1852834" cy="252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Useer\Desktop\Наташа\1499625-32ee6acfd3979fe6 копия.g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3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55" y="3913092"/>
            <a:ext cx="3054730" cy="305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661473">
            <a:off x="6453778" y="6388652"/>
            <a:ext cx="609653" cy="5791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749032">
            <a:off x="2445740" y="6312882"/>
            <a:ext cx="609653" cy="5791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1147" y="6363676"/>
            <a:ext cx="609653" cy="5791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91085">
            <a:off x="7907127" y="6402051"/>
            <a:ext cx="609653" cy="5791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8919" y="6318990"/>
            <a:ext cx="609653" cy="5791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794165">
            <a:off x="1725657" y="6333741"/>
            <a:ext cx="609653" cy="57917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884" y="6363676"/>
            <a:ext cx="609653" cy="5791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943" y="269764"/>
            <a:ext cx="951058" cy="652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6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632545" y="-3609"/>
            <a:ext cx="61518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Основополагающий                        </a:t>
            </a:r>
          </a:p>
          <a:p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вопрос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5184" y="1365737"/>
            <a:ext cx="84498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Прививая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 необходимые  знания,  умения и навыки по уходу за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плодовыми деревьями и кустарниками,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делаем ли мы его ответственным, заботливым «хозяином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любящим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свой родной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край?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r="1410" b="32852"/>
          <a:stretch/>
        </p:blipFill>
        <p:spPr bwMode="auto">
          <a:xfrm>
            <a:off x="64277" y="5691815"/>
            <a:ext cx="9050579" cy="116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 descr="3086bb85fcd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8492" y="3364451"/>
            <a:ext cx="3751940" cy="360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C:\Users\Useer\Desktop\Рисунок1 копия.g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9000" contras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40063"/>
            <a:ext cx="2014736" cy="315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438576">
            <a:off x="1910335" y="6384083"/>
            <a:ext cx="609653" cy="5791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826704">
            <a:off x="8252862" y="6251140"/>
            <a:ext cx="609653" cy="57917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5522" y="6299772"/>
            <a:ext cx="609653" cy="5791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571973" y="6315014"/>
            <a:ext cx="609653" cy="57917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6795" y="6270831"/>
            <a:ext cx="609653" cy="5791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717105">
            <a:off x="3298785" y="6216774"/>
            <a:ext cx="609653" cy="5791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208" y="6274907"/>
            <a:ext cx="609653" cy="57917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8" y="320619"/>
            <a:ext cx="951058" cy="652938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7477" y="328272"/>
            <a:ext cx="1585097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6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99" y="0"/>
            <a:ext cx="9144000" cy="68580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23944"/>
            <a:ext cx="56639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Проблемные </a:t>
            </a:r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вопросы 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</a:t>
            </a:r>
          </a:p>
          <a:p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для </a:t>
            </a:r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педагога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21453" y="1204936"/>
            <a:ext cx="822254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повышению познавательного интереса детей к плодовым деревьям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кустарникам?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организовать познавательно –исследовательскую деятельность, чтобы она вызвала интерес у детей и желание участвовать в проекте?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  обусловлена необходимость формирования у детей любви к природе родного края?</a:t>
            </a:r>
          </a:p>
          <a:p>
            <a:endParaRPr lang="ru-RU" sz="2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r="1410" b="32852"/>
          <a:stretch/>
        </p:blipFill>
        <p:spPr bwMode="auto">
          <a:xfrm>
            <a:off x="64277" y="5691815"/>
            <a:ext cx="9050579" cy="116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 descr="Как нарисовать чайник с яблоком Сайт о рисовании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9353" y1="9972" x2="51293" y2="1385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07587" y="4890442"/>
            <a:ext cx="1928826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98549">
            <a:off x="4415027" y="4963175"/>
            <a:ext cx="807204" cy="869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844561">
            <a:off x="6260617" y="6390263"/>
            <a:ext cx="609653" cy="5791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3646" y="6387586"/>
            <a:ext cx="609653" cy="5791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288971" y="6374530"/>
            <a:ext cx="609653" cy="5791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6817" y="6349166"/>
            <a:ext cx="609653" cy="5791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535732">
            <a:off x="1388901" y="6357591"/>
            <a:ext cx="609653" cy="5791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453" y="6325475"/>
            <a:ext cx="609653" cy="57917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56" y="231654"/>
            <a:ext cx="951058" cy="652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6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037480" y="1759342"/>
            <a:ext cx="822370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как растут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плодовые деревья и кустарники?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ухаживать за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плодовыми деревьями и кустарниками?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фруктов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ягод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питании человека.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город называют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аукоград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20513" y="427360"/>
            <a:ext cx="56639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Проблемные </a:t>
            </a:r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вопросы 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</a:t>
            </a:r>
          </a:p>
          <a:p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для детей: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 descr="C:\Users\Useer\Desktop\toonvectors-50782-940 копия.gif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 contras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50" t="53890" r="2148" b="6177"/>
          <a:stretch/>
        </p:blipFill>
        <p:spPr bwMode="auto">
          <a:xfrm>
            <a:off x="3226514" y="4895559"/>
            <a:ext cx="2547580" cy="201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6833" y="5623230"/>
            <a:ext cx="1304657" cy="12375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506" y="3586957"/>
            <a:ext cx="2719052" cy="33774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5689" y="3832281"/>
            <a:ext cx="2423572" cy="312476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9644" y="4199904"/>
            <a:ext cx="2465504" cy="27945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t="87088"/>
          <a:stretch/>
        </p:blipFill>
        <p:spPr>
          <a:xfrm flipV="1">
            <a:off x="690216" y="6468760"/>
            <a:ext cx="1969179" cy="39463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5113" y="4415867"/>
            <a:ext cx="2313471" cy="2541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1"/>
          <a:stretch/>
        </p:blipFill>
        <p:spPr>
          <a:xfrm>
            <a:off x="985785" y="5484026"/>
            <a:ext cx="1307215" cy="123996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436" y="247841"/>
            <a:ext cx="951058" cy="652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4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EA6A"/>
          </a:solidFill>
          <a:ln w="123825">
            <a:solidFill>
              <a:srgbClr val="00EA6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863340" y="31874"/>
            <a:ext cx="19675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Цель: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51058" y="836712"/>
            <a:ext cx="8192942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Создание условий, стимулирующих интерес к познавательно-исследовательской деятельности, вовлечение дошкольников и родителей в практическую работу по выращиванию плодовых деревьев и кустарников.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C:\Users\Useer\Desktop\Рисунок1 копия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2" t="7407" r="13022"/>
          <a:stretch/>
        </p:blipFill>
        <p:spPr bwMode="auto">
          <a:xfrm>
            <a:off x="2393113" y="2947985"/>
            <a:ext cx="5563263" cy="358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r="1410" b="32852"/>
          <a:stretch/>
        </p:blipFill>
        <p:spPr bwMode="auto">
          <a:xfrm>
            <a:off x="64277" y="5691815"/>
            <a:ext cx="9050579" cy="116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068" y="6278536"/>
            <a:ext cx="579170" cy="6096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080931">
            <a:off x="3510430" y="6120124"/>
            <a:ext cx="579170" cy="6096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668" y="6259174"/>
            <a:ext cx="579170" cy="6096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916"/>
            <a:ext cx="951058" cy="652938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667458">
            <a:off x="4274724" y="6235255"/>
            <a:ext cx="743776" cy="7193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714" y="6259010"/>
            <a:ext cx="743776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4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2302</TotalTime>
  <Words>1559</Words>
  <Application>Microsoft Office PowerPoint</Application>
  <PresentationFormat>Экран (4:3)</PresentationFormat>
  <Paragraphs>333</Paragraphs>
  <Slides>34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Calibri</vt:lpstr>
      <vt:lpstr>Times New Roman</vt:lpstr>
      <vt:lpstr>Wingdings</vt:lpstr>
      <vt:lpstr>Тема Office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Выставка творческих работ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Педагогический проект  «Значение познавательно-исследовательской деятельности дошкольников в ходе ознакомления с выращиванием плодовых деревьев и кустарников»</dc:title>
  <dc:creator>User</dc:creator>
  <cp:lastModifiedBy>gexx90@mail.ru</cp:lastModifiedBy>
  <cp:revision>229</cp:revision>
  <dcterms:created xsi:type="dcterms:W3CDTF">2014-08-15T12:46:56Z</dcterms:created>
  <dcterms:modified xsi:type="dcterms:W3CDTF">2016-03-10T08:49:02Z</dcterms:modified>
</cp:coreProperties>
</file>