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25" r:id="rId3"/>
    <p:sldId id="360" r:id="rId4"/>
    <p:sldId id="327" r:id="rId5"/>
    <p:sldId id="330" r:id="rId6"/>
    <p:sldId id="308" r:id="rId7"/>
    <p:sldId id="259" r:id="rId8"/>
    <p:sldId id="301" r:id="rId9"/>
    <p:sldId id="304" r:id="rId10"/>
    <p:sldId id="303" r:id="rId11"/>
    <p:sldId id="287" r:id="rId12"/>
    <p:sldId id="288" r:id="rId13"/>
    <p:sldId id="290" r:id="rId14"/>
    <p:sldId id="367" r:id="rId15"/>
    <p:sldId id="294" r:id="rId16"/>
    <p:sldId id="295" r:id="rId17"/>
    <p:sldId id="296" r:id="rId18"/>
    <p:sldId id="297" r:id="rId19"/>
    <p:sldId id="298" r:id="rId20"/>
    <p:sldId id="362" r:id="rId21"/>
    <p:sldId id="306" r:id="rId22"/>
    <p:sldId id="311" r:id="rId23"/>
    <p:sldId id="363" r:id="rId24"/>
    <p:sldId id="314" r:id="rId25"/>
    <p:sldId id="310" r:id="rId26"/>
    <p:sldId id="366" r:id="rId27"/>
    <p:sldId id="316" r:id="rId28"/>
    <p:sldId id="317" r:id="rId29"/>
    <p:sldId id="320" r:id="rId30"/>
    <p:sldId id="312" r:id="rId31"/>
    <p:sldId id="321" r:id="rId32"/>
    <p:sldId id="364" r:id="rId33"/>
    <p:sldId id="291" r:id="rId34"/>
    <p:sldId id="322" r:id="rId35"/>
    <p:sldId id="323" r:id="rId3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33CCFF"/>
    <a:srgbClr val="0066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8" autoAdjust="0"/>
    <p:restoredTop sz="94660"/>
  </p:normalViewPr>
  <p:slideViewPr>
    <p:cSldViewPr>
      <p:cViewPr>
        <p:scale>
          <a:sx n="66" d="100"/>
          <a:sy n="66" d="100"/>
        </p:scale>
        <p:origin x="-201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89875-CD08-4FE4-9514-3D3BF918389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E23F4-4B7E-48C9-83B7-74A4A37BE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2761F-0B4A-4DB0-9D74-2565197F1FD9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5915D-FB59-4FCD-B17B-C29812BE6EAC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37CB-C97F-49CD-A2F3-8DE30614D364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A01B-992B-4155-94A9-03FA5E841F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6824-BA3B-4301-BC35-B9D7F4ED373E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E504-B83E-4539-8FD3-0A37E637721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7093-7F4F-4DCC-8443-120747F98BE6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4E06E-CC5D-439A-B88C-9C5FA47018C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BD60-EC87-4560-8714-11170BB2E42A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7947C-4261-4CFC-B102-40F7DBA88E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E47B-FDEA-4B5B-BF79-90945504A2B6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FD7D-82BA-4C3D-AF37-BB438E0C50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C628-1F02-44E2-B9C1-2D74BE926CA1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6E8E3-77E0-4AC2-810D-4C98EC57EE4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F6AA-2148-41D9-9618-EAEA6226CBF8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7DBF-8E6F-4F71-A1EC-8E00D7C36CD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F110-FCF1-4F17-AB0C-5653A6CE2B4E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E344-3BCA-4FF2-82ED-41C849B129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714E-D538-41C7-B2C0-5719F64166EC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B5CB-779E-49E4-B3CF-56CCCF2B17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12F9-FFA1-4E37-8A7D-D0947BE5A10B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E0D96-BAA0-49CA-B491-5D81F5F64F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B1FE-541B-434D-9B66-4EF53F10ECAB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AAD2-183A-4DB7-867D-5037EDF170E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481B43-1EC3-490F-AA2F-07455E524984}" type="datetimeFigureOut">
              <a:rPr lang="fr-FR"/>
              <a:pPr>
                <a:defRPr/>
              </a:pPr>
              <a:t>18/01/2015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EB7C81-F662-4788-A4AD-C1C96DA92CD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7504" y="1844824"/>
            <a:ext cx="8748464" cy="2592288"/>
          </a:xfrm>
        </p:spPr>
        <p:txBody>
          <a:bodyPr/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Создание  модели </a:t>
            </a:r>
            <a:br>
              <a:rPr lang="ru-RU" sz="3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государственно-общественного управления  в  муниципальном бюджетном  образовательном учреждении «Детский сад комбинированного вида» </a:t>
            </a:r>
            <a:br>
              <a:rPr lang="ru-RU" sz="3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г. Мичуринска Тамбовской области</a:t>
            </a:r>
            <a:endParaRPr lang="fr-CA" sz="3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258595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188640"/>
            <a:ext cx="26642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решают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1268760"/>
            <a:ext cx="1656184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20272" y="1196752"/>
            <a:ext cx="1656184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03848" y="1268760"/>
            <a:ext cx="2699792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общественность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2348880"/>
            <a:ext cx="2016224" cy="40324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Методическая оперативка;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педсовет ;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заседания «Школы педагогического мастерства»;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группы;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клубы.</a:t>
            </a:r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04248" y="2204864"/>
            <a:ext cx="2016224" cy="40324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собрание;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клубы;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родительский комитет</a:t>
            </a:r>
          </a:p>
          <a:p>
            <a:pPr algn="ctr"/>
            <a:endParaRPr lang="ru-RU" dirty="0" smtClean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63888" y="2348880"/>
            <a:ext cx="2016224" cy="41044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Дни открытых дверей;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мероприятия;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 общих родительских собраниях.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Необходимые локально-правовые акты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для деятельности органов ГОУ</a:t>
            </a:r>
            <a:endParaRPr lang="fr-CA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68552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 indent="449263" algn="just">
              <a:buNone/>
            </a:pPr>
            <a:r>
              <a:rPr lang="ru-RU" sz="20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fr-CA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3068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ОУ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1484784"/>
            <a:ext cx="4824536" cy="30963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локально-нормативная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79912" y="1556792"/>
            <a:ext cx="4680520" cy="30243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Факультативная локально-нормативная база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706090"/>
          </a:xfrm>
        </p:spPr>
        <p:txBody>
          <a:bodyPr/>
          <a:lstStyle/>
          <a:p>
            <a:pPr algn="l"/>
            <a:r>
              <a:rPr lang="ru-RU" sz="2400" b="1" dirty="0" smtClean="0"/>
              <a:t>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Необходимые локально-правовые акты                               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для деятельности органов ГОУ</a:t>
            </a:r>
            <a:endParaRPr lang="fr-C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256584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 indent="449263" algn="just">
              <a:buNone/>
            </a:pPr>
            <a:r>
              <a:rPr lang="ru-RU" sz="20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2200" dirty="0" smtClean="0"/>
              <a:t>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«Закон об образовании в Российской Федерации» 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Письмо Минобрнаукиот14 мая 2004 г. №14-51-131 «Методические рекомендации по функциям, организации и работе Управляющих советов ОО».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Нормативные правовые акты регионального уровня в сфере ГОУ.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Устав образовательного учреждения.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Договор образовательного учреждения с учредителем (органом управления, уполномоченным выполнять функции учредителя).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fr-CA" sz="1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0" y="620688"/>
            <a:ext cx="3456384" cy="208823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Обязательная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локально-нормативная база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dirty="0" smtClean="0"/>
              <a:t>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еобходимые локально-правовые акты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для деятельности органов ГОУ</a:t>
            </a:r>
            <a:endParaRPr lang="fr-CA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 indent="449263" algn="just">
              <a:buNone/>
            </a:pPr>
            <a:r>
              <a:rPr lang="ru-RU" sz="20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  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об Управляющем  Совете дошкольного образовательного  учреждения.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о выборах в Управляющий совет дошкольного  образовательного  учреждения.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о кооптации в состав Управляющего  совета дошкольного  образовательного  учреждения.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Регламент разработки и утверждения ежегодного публичного доклада учреждения с участием управляющего совета.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Иные положения и регламенты</a:t>
            </a:r>
            <a:r>
              <a:rPr lang="ru-RU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fr-CA" sz="1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0" y="404664"/>
            <a:ext cx="3419872" cy="19442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Факультативная локально-нормативная база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AutoShape 3"/>
          <p:cNvSpPr>
            <a:spLocks noChangeArrowheads="1"/>
          </p:cNvSpPr>
          <p:nvPr/>
        </p:nvSpPr>
        <p:spPr bwMode="gray">
          <a:xfrm>
            <a:off x="3923928" y="1484784"/>
            <a:ext cx="4786346" cy="2214578"/>
          </a:xfrm>
          <a:prstGeom prst="roundRect">
            <a:avLst>
              <a:gd name="adj" fmla="val 27517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  <a:defRPr/>
            </a:pPr>
            <a:endParaRPr lang="ru-RU" b="1" dirty="0">
              <a:solidFill>
                <a:schemeClr val="accent3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spcBef>
                <a:spcPct val="50000"/>
              </a:spcBef>
              <a:buClr>
                <a:schemeClr val="tx1"/>
              </a:buClr>
              <a:defRPr/>
            </a:pPr>
            <a:r>
              <a:rPr lang="ru-RU" sz="2400" b="1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Лунева Татьяна Ивановна</a:t>
            </a:r>
            <a:endParaRPr lang="ru-RU" sz="2400" b="1" dirty="0">
              <a:solidFill>
                <a:schemeClr val="accent3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Freeform 4"/>
          <p:cNvSpPr>
            <a:spLocks/>
          </p:cNvSpPr>
          <p:nvPr/>
        </p:nvSpPr>
        <p:spPr bwMode="gray">
          <a:xfrm>
            <a:off x="3995936" y="1412776"/>
            <a:ext cx="4680520" cy="792088"/>
          </a:xfrm>
          <a:custGeom>
            <a:avLst/>
            <a:gdLst>
              <a:gd name="T0" fmla="*/ 2147483647 w 1270"/>
              <a:gd name="T1" fmla="*/ 2147483647 h 303"/>
              <a:gd name="T2" fmla="*/ 2147483647 w 1270"/>
              <a:gd name="T3" fmla="*/ 2147483647 h 303"/>
              <a:gd name="T4" fmla="*/ 2147483647 w 1270"/>
              <a:gd name="T5" fmla="*/ 2147483647 h 303"/>
              <a:gd name="T6" fmla="*/ 2147483647 w 1270"/>
              <a:gd name="T7" fmla="*/ 2147483647 h 303"/>
              <a:gd name="T8" fmla="*/ 2147483647 w 1270"/>
              <a:gd name="T9" fmla="*/ 2147483647 h 303"/>
              <a:gd name="T10" fmla="*/ 2147483647 w 1270"/>
              <a:gd name="T11" fmla="*/ 2147483647 h 303"/>
              <a:gd name="T12" fmla="*/ 2147483647 w 1270"/>
              <a:gd name="T13" fmla="*/ 2147483647 h 303"/>
              <a:gd name="T14" fmla="*/ 2147483647 w 1270"/>
              <a:gd name="T15" fmla="*/ 2147483647 h 303"/>
              <a:gd name="T16" fmla="*/ 2147483647 w 1270"/>
              <a:gd name="T17" fmla="*/ 2147483647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0"/>
              <a:gd name="T28" fmla="*/ 0 h 303"/>
              <a:gd name="T29" fmla="*/ 1270 w 1270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49804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gray">
          <a:xfrm>
            <a:off x="3929058" y="4286256"/>
            <a:ext cx="4857784" cy="2071702"/>
          </a:xfrm>
          <a:prstGeom prst="roundRect">
            <a:avLst>
              <a:gd name="adj" fmla="val 29401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defRPr/>
            </a:pPr>
            <a:r>
              <a:rPr lang="ru-RU" sz="2400" b="1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Болдырева Светлана Борисовна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Freeform 12"/>
          <p:cNvSpPr>
            <a:spLocks/>
          </p:cNvSpPr>
          <p:nvPr/>
        </p:nvSpPr>
        <p:spPr bwMode="gray">
          <a:xfrm>
            <a:off x="3929063" y="4214812"/>
            <a:ext cx="4857750" cy="870371"/>
          </a:xfrm>
          <a:custGeom>
            <a:avLst/>
            <a:gdLst>
              <a:gd name="T0" fmla="*/ 2147483647 w 1260"/>
              <a:gd name="T1" fmla="*/ 2147483647 h 292"/>
              <a:gd name="T2" fmla="*/ 2147483647 w 1260"/>
              <a:gd name="T3" fmla="*/ 0 h 292"/>
              <a:gd name="T4" fmla="*/ 2147483647 w 1260"/>
              <a:gd name="T5" fmla="*/ 0 h 292"/>
              <a:gd name="T6" fmla="*/ 2147483647 w 1260"/>
              <a:gd name="T7" fmla="*/ 2147483647 h 292"/>
              <a:gd name="T8" fmla="*/ 2147483647 w 1260"/>
              <a:gd name="T9" fmla="*/ 2147483647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292"/>
              <a:gd name="T17" fmla="*/ 1260 w 1260"/>
              <a:gd name="T18" fmla="*/ 292 h 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292">
                <a:moveTo>
                  <a:pt x="5" y="292"/>
                </a:moveTo>
                <a:cubicBezTo>
                  <a:pt x="0" y="270"/>
                  <a:pt x="16" y="49"/>
                  <a:pt x="192" y="0"/>
                </a:cubicBezTo>
                <a:lnTo>
                  <a:pt x="1060" y="0"/>
                </a:lnTo>
                <a:cubicBezTo>
                  <a:pt x="1241" y="48"/>
                  <a:pt x="1260" y="186"/>
                  <a:pt x="1254" y="291"/>
                </a:cubicBezTo>
                <a:lnTo>
                  <a:pt x="5" y="29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5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9552" y="4007531"/>
            <a:ext cx="2571750" cy="2426978"/>
            <a:chOff x="3969" y="1116"/>
            <a:chExt cx="1502" cy="34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213" name="AutoShape 20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5" name="AutoShape 21"/>
            <p:cNvSpPr>
              <a:spLocks noChangeArrowheads="1"/>
            </p:cNvSpPr>
            <p:nvPr/>
          </p:nvSpPr>
          <p:spPr bwMode="gray">
            <a:xfrm>
              <a:off x="3988" y="1116"/>
              <a:ext cx="1470" cy="332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576" name="Rectangle 22"/>
          <p:cNvSpPr>
            <a:spLocks noChangeArrowheads="1"/>
          </p:cNvSpPr>
          <p:nvPr/>
        </p:nvSpPr>
        <p:spPr bwMode="gray">
          <a:xfrm>
            <a:off x="4283968" y="4509120"/>
            <a:ext cx="445410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Председатель управляющего совета:</a:t>
            </a:r>
            <a:endParaRPr lang="en-US" sz="2000" b="1" dirty="0">
              <a:solidFill>
                <a:srgbClr val="1C1C1C"/>
              </a:solidFill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00063" y="1571625"/>
            <a:ext cx="2500312" cy="2214563"/>
            <a:chOff x="555" y="1126"/>
            <a:chExt cx="1502" cy="33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7848" name="AutoShape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9" name="AutoShape 25"/>
            <p:cNvSpPr>
              <a:spLocks noChangeArrowheads="1"/>
            </p:cNvSpPr>
            <p:nvPr/>
          </p:nvSpPr>
          <p:spPr bwMode="gray">
            <a:xfrm>
              <a:off x="574" y="1145"/>
              <a:ext cx="1464" cy="303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578" name="Rectangle 26"/>
          <p:cNvSpPr>
            <a:spLocks noChangeArrowheads="1"/>
          </p:cNvSpPr>
          <p:nvPr/>
        </p:nvSpPr>
        <p:spPr bwMode="gray">
          <a:xfrm>
            <a:off x="5076056" y="1772816"/>
            <a:ext cx="20669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заведующий:</a:t>
            </a:r>
            <a:endParaRPr lang="en-US" sz="2400" b="1" dirty="0">
              <a:solidFill>
                <a:srgbClr val="1C1C1C"/>
              </a:solidFill>
            </a:endParaRPr>
          </a:p>
        </p:txBody>
      </p:sp>
      <p:sp>
        <p:nvSpPr>
          <p:cNvPr id="77851" name="AutoShape 27"/>
          <p:cNvSpPr>
            <a:spLocks noChangeArrowheads="1"/>
          </p:cNvSpPr>
          <p:nvPr/>
        </p:nvSpPr>
        <p:spPr bwMode="gray">
          <a:xfrm rot="16200000" flipV="1">
            <a:off x="2416969" y="2297906"/>
            <a:ext cx="1843088" cy="9620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7853" name="AutoShape 29"/>
          <p:cNvSpPr>
            <a:spLocks noChangeArrowheads="1"/>
          </p:cNvSpPr>
          <p:nvPr/>
        </p:nvSpPr>
        <p:spPr bwMode="gray">
          <a:xfrm rot="16200000" flipV="1">
            <a:off x="2428876" y="4857750"/>
            <a:ext cx="1928812" cy="9286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835696" y="404664"/>
            <a:ext cx="507206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Государственно - общественное управление в ДОУ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9" name="Picture 2" descr="C:\Users\Acer\Downloads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1872208" cy="1872208"/>
          </a:xfrm>
          <a:prstGeom prst="ellipse">
            <a:avLst/>
          </a:prstGeom>
          <a:solidFill>
            <a:srgbClr val="43913F"/>
          </a:solidFill>
          <a:ln>
            <a:noFill/>
          </a:ln>
          <a:effectLst>
            <a:softEdge rad="112500"/>
          </a:effectLst>
        </p:spPr>
      </p:pic>
      <p:pic>
        <p:nvPicPr>
          <p:cNvPr id="21" name="Picture 2" descr="E:\boldire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49080"/>
            <a:ext cx="1944216" cy="2160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Управляющего совета 13 человек</a:t>
            </a:r>
            <a:endParaRPr lang="fr-CA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258594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 </a:t>
            </a:r>
            <a:endParaRPr lang="fr-CA" sz="1600" dirty="0" smtClean="0"/>
          </a:p>
        </p:txBody>
      </p:sp>
      <p:sp>
        <p:nvSpPr>
          <p:cNvPr id="4" name="Овал 3"/>
          <p:cNvSpPr/>
          <p:nvPr/>
        </p:nvSpPr>
        <p:spPr>
          <a:xfrm>
            <a:off x="2051720" y="980728"/>
            <a:ext cx="5544616" cy="64807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Избранные члены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07704" y="5877272"/>
            <a:ext cx="5688632" cy="79208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Кооптированные члены (2)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99592" y="2420888"/>
            <a:ext cx="2376264" cy="100811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(5чел)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652120" y="2276872"/>
            <a:ext cx="2592288" cy="100811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Педагоги, работники ДОУ(4 чел)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771800" y="3429000"/>
            <a:ext cx="3528392" cy="86409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по должности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1560" y="4653136"/>
            <a:ext cx="2376264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ДОУ (1 чел)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68144" y="4653136"/>
            <a:ext cx="2664296" cy="100811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учредителя (1чел)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79512" y="1628800"/>
            <a:ext cx="1368152" cy="49685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 rot="10800000">
            <a:off x="7811177" y="1376088"/>
            <a:ext cx="1140473" cy="50052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575301">
            <a:off x="3366578" y="1660896"/>
            <a:ext cx="432048" cy="859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9603159">
            <a:off x="5204369" y="1676880"/>
            <a:ext cx="432048" cy="859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2575301">
            <a:off x="2286458" y="3893144"/>
            <a:ext cx="432048" cy="859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8536425">
            <a:off x="6410084" y="3869474"/>
            <a:ext cx="432048" cy="859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 </a:t>
            </a:r>
            <a:endParaRPr lang="fr-CA" sz="3600" dirty="0" smtClean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258594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 </a:t>
            </a:r>
            <a:endParaRPr lang="fr-CA" sz="1600" dirty="0" smtClean="0"/>
          </a:p>
        </p:txBody>
      </p:sp>
      <p:sp>
        <p:nvSpPr>
          <p:cNvPr id="6" name="Овал 5"/>
          <p:cNvSpPr/>
          <p:nvPr/>
        </p:nvSpPr>
        <p:spPr>
          <a:xfrm>
            <a:off x="0" y="3212976"/>
            <a:ext cx="3275856" cy="15841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финансово-экономическая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5013176"/>
            <a:ext cx="3600400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образовательной деятельности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44008" y="5157192"/>
            <a:ext cx="3672408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организационно-правовая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23728" y="476672"/>
            <a:ext cx="4896544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 управляющего совета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лево 24"/>
          <p:cNvSpPr/>
          <p:nvPr/>
        </p:nvSpPr>
        <p:spPr>
          <a:xfrm rot="14391766">
            <a:off x="6325508" y="2297710"/>
            <a:ext cx="1790738" cy="4234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18485497">
            <a:off x="1211608" y="2317708"/>
            <a:ext cx="1743118" cy="360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580112" y="3284984"/>
            <a:ext cx="3563888" cy="15841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взаимодействию с сообществом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лево 12"/>
          <p:cNvSpPr/>
          <p:nvPr/>
        </p:nvSpPr>
        <p:spPr>
          <a:xfrm rot="17552270">
            <a:off x="2378124" y="3327824"/>
            <a:ext cx="2984147" cy="360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14886891">
            <a:off x="3423993" y="3322689"/>
            <a:ext cx="3158987" cy="360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 </a:t>
            </a:r>
            <a:endParaRPr lang="fr-CA" sz="3600" dirty="0" smtClean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898554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Содействует привлечению внебюджетных средств для обеспечения деятельности и развития МБДОУ, исходя из  его потребностей; готовит Управляющему Совету рекомендации, направления и порядок их расходования;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изучает представленную заведующим бюджетную заявку, смету расходов бюджетного финансирования и смету расходования средств, полученных МБДОУ от уставной приносящей доход деятельности и из иных внебюджетных источников и вносит свои предложения в Управляющий Совет;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готовит свои рекомендации по отчету заведующего   МБДОУ по итогам учебного и финансового года.</a:t>
            </a:r>
          </a:p>
          <a:p>
            <a:endParaRPr lang="fr-CA" sz="1800" dirty="0" smtClean="0"/>
          </a:p>
        </p:txBody>
      </p:sp>
      <p:sp>
        <p:nvSpPr>
          <p:cNvPr id="6" name="Овал 5"/>
          <p:cNvSpPr/>
          <p:nvPr/>
        </p:nvSpPr>
        <p:spPr>
          <a:xfrm>
            <a:off x="0" y="0"/>
            <a:ext cx="4968552" cy="198884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Финансово-хозяйственная  комиссия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 </a:t>
            </a:r>
            <a:endParaRPr lang="fr-CA" sz="3600" dirty="0" smtClean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67544" y="1599406"/>
            <a:ext cx="8229600" cy="5258594"/>
          </a:xfrm>
        </p:spPr>
        <p:txBody>
          <a:bodyPr/>
          <a:lstStyle/>
          <a:p>
            <a:pPr algn="just"/>
            <a:r>
              <a:rPr lang="ru-RU" sz="18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Рассматривает и принимает компонент образовательного учреждения государственного образовательного стандарта общего образования, профили обучения (по представлению руководителя образовательного учреждения после одобрения педагогическим советом образовательного учреждения;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готовит совместно с администрацией МБДОУ  проект годового календарного учебного графика;               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согласовывает выбор образовательных программ учебников из числа рекомендованных Министерством образования и науки РФ;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 контроль за состоянием здоровья воспитанников;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знакомится с итогами мониторинга развития  детей и  разрабатывает рекомендации по организации образовательного процесса  с учетом уровня развития ребенка и его индивидуальных способностей.</a:t>
            </a:r>
          </a:p>
          <a:p>
            <a:pPr algn="just"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endParaRPr lang="fr-CA" sz="1600" dirty="0" smtClean="0"/>
          </a:p>
        </p:txBody>
      </p:sp>
      <p:sp>
        <p:nvSpPr>
          <p:cNvPr id="6" name="Овал 5"/>
          <p:cNvSpPr/>
          <p:nvPr/>
        </p:nvSpPr>
        <p:spPr>
          <a:xfrm>
            <a:off x="0" y="0"/>
            <a:ext cx="4968552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Комиссия по образовательной деятельности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 </a:t>
            </a:r>
            <a:endParaRPr lang="fr-CA" sz="3600" dirty="0" smtClean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59024" y="1772816"/>
            <a:ext cx="8784976" cy="525859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Осуществляет контроль за соблюдением здоровых и безопасных условий для воспитанников  МБДОУ;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участвует в разработке  проекта Устава образовательного учреждения,  внесения изменений и дополнений к нему;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готовит проекты  правил и положений, являющихся предусмотренными Уставом учреждения локальными нормативно-правовыми актами: 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проводит правовой анализ проектов решений Управляющего Совета;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анализирует выполнение предписаний органов надзора;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анализирует заключение договоров  между МБДОУ  и родителями прибывших  воспитанников;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контролирует  соблюдение трудового законодательства в МБДОУ.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endParaRPr lang="fr-CA" sz="1600" dirty="0" smtClean="0"/>
          </a:p>
        </p:txBody>
      </p:sp>
      <p:sp>
        <p:nvSpPr>
          <p:cNvPr id="6" name="Овал 5"/>
          <p:cNvSpPr/>
          <p:nvPr/>
        </p:nvSpPr>
        <p:spPr>
          <a:xfrm>
            <a:off x="251520" y="0"/>
            <a:ext cx="4320480" cy="17008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Организационно-правовая комиссия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Проектирование и внедрение новой модели ГОУ основывалось на предположении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«Процесс проектирования  и внедрения новой модели государственно-общественного управления   станет  успешным, если он будет базироваться на совершенствовании уже имеющегося опыта управленческой деятельности  учреждения, а механизмами   реализации новой модели  ГОУ станут: 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педагогическое самоуправление;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партнерство МБДОУ с учреждениями социума и родителями;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 форм вариативного дошкольного образования.»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260648"/>
            <a:ext cx="84249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Управленческий проект</a:t>
            </a:r>
          </a:p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«Государственно-общественное управление в ДОУ- проблема, поиск, решение»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2564904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Управленческий проект «Детский сад и семья – первый социум для ребенка»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2636912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взаимодействия МБДОУ с учреждениями социума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2852936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 педагогического мастерства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4941168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Семейные клубы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3888" y="5013176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Проектная деятельность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04248" y="5013176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Клубы социального партнерства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 rot="5400000">
            <a:off x="3987722" y="1690498"/>
            <a:ext cx="1008112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5400000">
            <a:off x="7272300" y="1592796"/>
            <a:ext cx="1008112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5400000">
            <a:off x="964409" y="1475414"/>
            <a:ext cx="1008112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>
          <a:xfrm rot="5400000">
            <a:off x="2731600" y="3037152"/>
            <a:ext cx="484632" cy="6922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 rot="5400000">
            <a:off x="5971960" y="3037152"/>
            <a:ext cx="484632" cy="6922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верх/вниз 22"/>
          <p:cNvSpPr/>
          <p:nvPr/>
        </p:nvSpPr>
        <p:spPr>
          <a:xfrm rot="5400000">
            <a:off x="2803608" y="5125384"/>
            <a:ext cx="484632" cy="6922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верх/вниз 23"/>
          <p:cNvSpPr/>
          <p:nvPr/>
        </p:nvSpPr>
        <p:spPr>
          <a:xfrm rot="5400000">
            <a:off x="5899952" y="5053376"/>
            <a:ext cx="484632" cy="6922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259632" y="407707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524328" y="407707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283968" y="4005064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Педагогическое самоуправление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системе ГОУ в ДОУ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комплексе  тактических мероприятий  по  внедрению  Управляющего совета главное место было отведено созданию мотивационных условий   для  вхождения коллектива  в инновационную деятельность  и повышения уровня профессиональной компетентности каждого педагога с учетом его     « проблемного поля» и  творческого потенциала в сфере ГОУ.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работы в рамках ШПМ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203848" y="2420888"/>
            <a:ext cx="4139952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03848" y="1484784"/>
            <a:ext cx="413995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203848" y="4221088"/>
            <a:ext cx="4139952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203848" y="3356992"/>
            <a:ext cx="4139952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мастерство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203848" y="5085184"/>
            <a:ext cx="4139952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самореализация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203848" y="5949280"/>
            <a:ext cx="4139952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4168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Школа педагогического мастерства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2420888"/>
            <a:ext cx="3168352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 форм работы по повышению уровня профессиональной компетентности педагогов по разработке авторских концепций, проектов по партнерскому взаимодействию с учреждениями социума.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20072" y="2420888"/>
            <a:ext cx="3168352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методических рекомендаций по развитию профессионально значимых компетенций педагогов МБДОУ в аспекте ГОУ.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5517232"/>
            <a:ext cx="30963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Обобщение и трансляция опыта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5445224"/>
            <a:ext cx="30963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перспектив развития опыта инновационной деятельности ДОУ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47664" y="1484784"/>
            <a:ext cx="64087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Повышение профессиональной компетентности педагогов  на основе самоопределения и самосовершенствования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8964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  работы с педагогическими кадрами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Полотно 2"/>
          <p:cNvGrpSpPr>
            <a:grpSpLocks/>
          </p:cNvGrpSpPr>
          <p:nvPr/>
        </p:nvGrpSpPr>
        <p:grpSpPr bwMode="auto">
          <a:xfrm>
            <a:off x="-324544" y="1052736"/>
            <a:ext cx="10369152" cy="5805264"/>
            <a:chOff x="0" y="-842"/>
            <a:chExt cx="66294" cy="85424"/>
          </a:xfrm>
        </p:grpSpPr>
        <p:sp>
          <p:nvSpPr>
            <p:cNvPr id="48166" name="AutoShape 3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6294" cy="845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6858" y="-842"/>
              <a:ext cx="21717" cy="7700"/>
            </a:xfrm>
            <a:prstGeom prst="flowChartProcess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ФОРМЫ  РАБОТЫ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33607" y="-842"/>
              <a:ext cx="24686" cy="8081"/>
            </a:xfrm>
            <a:prstGeom prst="flowChartProcess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СОДЕРЖАНИЕ  РАБОТЫ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AutoShape 7"/>
            <p:cNvSpPr>
              <a:spLocks noChangeArrowheads="1"/>
            </p:cNvSpPr>
            <p:nvPr/>
          </p:nvSpPr>
          <p:spPr bwMode="auto">
            <a:xfrm>
              <a:off x="6858" y="10287"/>
              <a:ext cx="16002" cy="7239"/>
            </a:xfrm>
            <a:prstGeom prst="flowChartAlternateProcess">
              <a:avLst/>
            </a:prstGeom>
            <a:solidFill>
              <a:srgbClr val="33CC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Педагогический совет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AutoShape 8"/>
            <p:cNvSpPr>
              <a:spLocks noChangeArrowheads="1"/>
            </p:cNvSpPr>
            <p:nvPr/>
          </p:nvSpPr>
          <p:spPr bwMode="auto">
            <a:xfrm>
              <a:off x="25146" y="9144"/>
              <a:ext cx="32004" cy="9144"/>
            </a:xfrm>
            <a:prstGeom prst="flowChartTerminator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«Формирование представлений детей о профессиях, связанных со спецификой родного города»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AutoShape 10"/>
            <p:cNvSpPr>
              <a:spLocks noChangeArrowheads="1"/>
            </p:cNvSpPr>
            <p:nvPr/>
          </p:nvSpPr>
          <p:spPr bwMode="auto">
            <a:xfrm>
              <a:off x="6858" y="21577"/>
              <a:ext cx="16002" cy="8763"/>
            </a:xfrm>
            <a:prstGeom prst="flowChartAlternateProcess">
              <a:avLst/>
            </a:prstGeom>
            <a:solidFill>
              <a:srgbClr val="33CC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Деловая игра «Пробег по законодательной тропе»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AutoShape 11"/>
            <p:cNvSpPr>
              <a:spLocks noChangeArrowheads="1"/>
            </p:cNvSpPr>
            <p:nvPr/>
          </p:nvSpPr>
          <p:spPr bwMode="auto">
            <a:xfrm>
              <a:off x="6858" y="35433"/>
              <a:ext cx="16002" cy="6096"/>
            </a:xfrm>
            <a:prstGeom prst="flowChartAlternateProcess">
              <a:avLst/>
            </a:prstGeom>
            <a:solidFill>
              <a:srgbClr val="33CC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Педагогический практикум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AutoShape 12"/>
            <p:cNvSpPr>
              <a:spLocks noChangeArrowheads="1"/>
            </p:cNvSpPr>
            <p:nvPr/>
          </p:nvSpPr>
          <p:spPr bwMode="auto">
            <a:xfrm>
              <a:off x="6858" y="75438"/>
              <a:ext cx="16002" cy="7239"/>
            </a:xfrm>
            <a:prstGeom prst="flowChartAlternateProcess">
              <a:avLst/>
            </a:prstGeom>
            <a:solidFill>
              <a:srgbClr val="33CC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Конкурсы профессионального мастерства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AutoShape 13"/>
            <p:cNvSpPr>
              <a:spLocks noChangeArrowheads="1"/>
            </p:cNvSpPr>
            <p:nvPr/>
          </p:nvSpPr>
          <p:spPr bwMode="auto">
            <a:xfrm>
              <a:off x="6858" y="56007"/>
              <a:ext cx="16002" cy="6096"/>
            </a:xfrm>
            <a:prstGeom prst="flowChartAlternateProcess">
              <a:avLst/>
            </a:prstGeom>
            <a:solidFill>
              <a:srgbClr val="33CC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Консультация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AutoShape 14"/>
            <p:cNvSpPr>
              <a:spLocks noChangeArrowheads="1"/>
            </p:cNvSpPr>
            <p:nvPr/>
          </p:nvSpPr>
          <p:spPr bwMode="auto">
            <a:xfrm>
              <a:off x="6858" y="66294"/>
              <a:ext cx="16002" cy="6096"/>
            </a:xfrm>
            <a:prstGeom prst="flowChartAlternateProcess">
              <a:avLst/>
            </a:prstGeom>
            <a:solidFill>
              <a:srgbClr val="33CC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Самообразование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AutoShape 15"/>
            <p:cNvSpPr>
              <a:spLocks noChangeArrowheads="1"/>
            </p:cNvSpPr>
            <p:nvPr/>
          </p:nvSpPr>
          <p:spPr bwMode="auto">
            <a:xfrm>
              <a:off x="6858" y="45720"/>
              <a:ext cx="16002" cy="6096"/>
            </a:xfrm>
            <a:prstGeom prst="flowChartAlternateProcess">
              <a:avLst/>
            </a:prstGeom>
            <a:solidFill>
              <a:srgbClr val="33CC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Проблемный семинар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AutoShape 16"/>
            <p:cNvSpPr>
              <a:spLocks noChangeArrowheads="1"/>
            </p:cNvSpPr>
            <p:nvPr/>
          </p:nvSpPr>
          <p:spPr bwMode="auto">
            <a:xfrm>
              <a:off x="25146" y="54216"/>
              <a:ext cx="32004" cy="8649"/>
            </a:xfrm>
            <a:prstGeom prst="flowChartTerminator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</a:t>
              </a: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ДОУ-первая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ступень агроэкологического воспитания» 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AutoShape 17"/>
            <p:cNvSpPr>
              <a:spLocks noChangeArrowheads="1"/>
            </p:cNvSpPr>
            <p:nvPr/>
          </p:nvSpPr>
          <p:spPr bwMode="auto">
            <a:xfrm>
              <a:off x="25146" y="43434"/>
              <a:ext cx="32004" cy="8382"/>
            </a:xfrm>
            <a:prstGeom prst="flowChartTerminator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«Перспективное решение проблемы  сотрудничества МБДОУ с социальными партнерами»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AutoShape 18"/>
            <p:cNvSpPr>
              <a:spLocks noChangeArrowheads="1"/>
            </p:cNvSpPr>
            <p:nvPr/>
          </p:nvSpPr>
          <p:spPr bwMode="auto">
            <a:xfrm>
              <a:off x="24860" y="33065"/>
              <a:ext cx="32004" cy="8840"/>
            </a:xfrm>
            <a:prstGeom prst="flowChartTerminator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Совершенствование форм взаимодействия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 родителями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AutoShape 19"/>
            <p:cNvSpPr>
              <a:spLocks noChangeArrowheads="1"/>
            </p:cNvSpPr>
            <p:nvPr/>
          </p:nvSpPr>
          <p:spPr bwMode="auto">
            <a:xfrm>
              <a:off x="25146" y="75438"/>
              <a:ext cx="32004" cy="8001"/>
            </a:xfrm>
            <a:prstGeom prst="flowChartTerminator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Презентация опыта работы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AutoShape 20"/>
            <p:cNvSpPr>
              <a:spLocks noChangeArrowheads="1"/>
            </p:cNvSpPr>
            <p:nvPr/>
          </p:nvSpPr>
          <p:spPr bwMode="auto">
            <a:xfrm>
              <a:off x="25146" y="20878"/>
              <a:ext cx="32004" cy="10287"/>
            </a:xfrm>
            <a:prstGeom prst="flowChartTerminator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«Законодательная основа государственно-общественного управления в ДОУ»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AutoShape 21"/>
            <p:cNvSpPr>
              <a:spLocks noChangeArrowheads="1"/>
            </p:cNvSpPr>
            <p:nvPr/>
          </p:nvSpPr>
          <p:spPr bwMode="auto">
            <a:xfrm>
              <a:off x="25146" y="63967"/>
              <a:ext cx="32004" cy="9258"/>
            </a:xfrm>
            <a:prstGeom prst="flowChartTerminator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«Участие  педагогов  в разработке и внедрении новой модели ГОУ на основе самоопределения и саморазвития» 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AutoShape 22"/>
            <p:cNvSpPr>
              <a:spLocks noChangeShapeType="1"/>
            </p:cNvSpPr>
            <p:nvPr/>
          </p:nvSpPr>
          <p:spPr bwMode="auto">
            <a:xfrm>
              <a:off x="28575" y="4000"/>
              <a:ext cx="5032" cy="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AutoShape 23"/>
            <p:cNvSpPr>
              <a:spLocks noChangeShapeType="1"/>
            </p:cNvSpPr>
            <p:nvPr/>
          </p:nvSpPr>
          <p:spPr bwMode="auto">
            <a:xfrm>
              <a:off x="14859" y="17526"/>
              <a:ext cx="1" cy="40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AutoShape 24"/>
            <p:cNvSpPr>
              <a:spLocks noChangeShapeType="1"/>
            </p:cNvSpPr>
            <p:nvPr/>
          </p:nvSpPr>
          <p:spPr bwMode="auto">
            <a:xfrm>
              <a:off x="14859" y="30340"/>
              <a:ext cx="1" cy="5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AutoShape 25"/>
            <p:cNvSpPr>
              <a:spLocks noChangeShapeType="1"/>
            </p:cNvSpPr>
            <p:nvPr/>
          </p:nvSpPr>
          <p:spPr bwMode="auto">
            <a:xfrm>
              <a:off x="14859" y="41529"/>
              <a:ext cx="0" cy="41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AutoShape 26"/>
            <p:cNvSpPr>
              <a:spLocks noChangeShapeType="1"/>
            </p:cNvSpPr>
            <p:nvPr/>
          </p:nvSpPr>
          <p:spPr bwMode="auto">
            <a:xfrm>
              <a:off x="14859" y="51816"/>
              <a:ext cx="0" cy="41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AutoShape 27"/>
            <p:cNvSpPr>
              <a:spLocks noChangeShapeType="1"/>
            </p:cNvSpPr>
            <p:nvPr/>
          </p:nvSpPr>
          <p:spPr bwMode="auto">
            <a:xfrm>
              <a:off x="14859" y="62103"/>
              <a:ext cx="0" cy="41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AutoShape 28"/>
            <p:cNvSpPr>
              <a:spLocks noChangeShapeType="1"/>
            </p:cNvSpPr>
            <p:nvPr/>
          </p:nvSpPr>
          <p:spPr bwMode="auto">
            <a:xfrm>
              <a:off x="14859" y="72390"/>
              <a:ext cx="1" cy="30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>
              <a:off x="14859" y="800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Line 30"/>
            <p:cNvSpPr>
              <a:spLocks noChangeShapeType="1"/>
            </p:cNvSpPr>
            <p:nvPr/>
          </p:nvSpPr>
          <p:spPr bwMode="auto">
            <a:xfrm>
              <a:off x="22860" y="13716"/>
              <a:ext cx="2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Line 31"/>
            <p:cNvSpPr>
              <a:spLocks noChangeShapeType="1"/>
            </p:cNvSpPr>
            <p:nvPr/>
          </p:nvSpPr>
          <p:spPr bwMode="auto">
            <a:xfrm>
              <a:off x="22860" y="26289"/>
              <a:ext cx="2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Line 32"/>
            <p:cNvSpPr>
              <a:spLocks noChangeShapeType="1"/>
            </p:cNvSpPr>
            <p:nvPr/>
          </p:nvSpPr>
          <p:spPr bwMode="auto">
            <a:xfrm>
              <a:off x="22860" y="3886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Line 33"/>
            <p:cNvSpPr>
              <a:spLocks noChangeShapeType="1"/>
            </p:cNvSpPr>
            <p:nvPr/>
          </p:nvSpPr>
          <p:spPr bwMode="auto">
            <a:xfrm>
              <a:off x="22860" y="38862"/>
              <a:ext cx="2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Line 34"/>
            <p:cNvSpPr>
              <a:spLocks noChangeShapeType="1"/>
            </p:cNvSpPr>
            <p:nvPr/>
          </p:nvSpPr>
          <p:spPr bwMode="auto">
            <a:xfrm>
              <a:off x="22860" y="48006"/>
              <a:ext cx="2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Line 35"/>
            <p:cNvSpPr>
              <a:spLocks noChangeShapeType="1"/>
            </p:cNvSpPr>
            <p:nvPr/>
          </p:nvSpPr>
          <p:spPr bwMode="auto">
            <a:xfrm>
              <a:off x="22860" y="59436"/>
              <a:ext cx="2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Line 36"/>
            <p:cNvSpPr>
              <a:spLocks noChangeShapeType="1"/>
            </p:cNvSpPr>
            <p:nvPr/>
          </p:nvSpPr>
          <p:spPr bwMode="auto">
            <a:xfrm>
              <a:off x="22860" y="6858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Line 37"/>
            <p:cNvSpPr>
              <a:spLocks noChangeShapeType="1"/>
            </p:cNvSpPr>
            <p:nvPr/>
          </p:nvSpPr>
          <p:spPr bwMode="auto">
            <a:xfrm>
              <a:off x="22860" y="69723"/>
              <a:ext cx="2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Line 38"/>
            <p:cNvSpPr>
              <a:spLocks noChangeShapeType="1"/>
            </p:cNvSpPr>
            <p:nvPr/>
          </p:nvSpPr>
          <p:spPr bwMode="auto">
            <a:xfrm>
              <a:off x="22860" y="80010"/>
              <a:ext cx="2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Line 39"/>
            <p:cNvSpPr>
              <a:spLocks noChangeShapeType="1"/>
            </p:cNvSpPr>
            <p:nvPr/>
          </p:nvSpPr>
          <p:spPr bwMode="auto">
            <a:xfrm>
              <a:off x="14859" y="6858"/>
              <a:ext cx="0" cy="3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Интерактивные формы методической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 семинары-практикумы, проводимые в форме педагогической мастерской;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педагогические советы в форме брифинга, панорамы педагогических идей, деловой игры;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эвристические беседы и дискуссии;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 педагогического мастерства;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профессиональные конкурсы.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Партнерство ДОУ с учреждениями социума как ресурс реализации ГОУ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«Социальное партнерство- особый тип совместной деятельности  между  субъектами образовательного процесса, характеризующийся доверием, общими целями и ценностями,  добровольностью и долговременностью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отношений, а также признанием взаимной ответственности сторон за результат их сотрудничества и развития»                                       И.А. Хоменко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35844" name="Picture 4" descr="Тамбовские даты. 2011 год. - ТОУНБ им. А. С. Пушк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68960"/>
            <a:ext cx="2376264" cy="1188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6" name="Picture 6" descr="Мичуринск - Википед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140968"/>
            <a:ext cx="2627236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8" name="Picture 8" descr="Культура &quot;Тамбовский курьер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97152"/>
            <a:ext cx="2360263" cy="1269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И снова выставка... Город-наукоград Мичуринс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717032"/>
            <a:ext cx="2232248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7164288" y="3573016"/>
            <a:ext cx="2232248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МичГАУ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3861048"/>
            <a:ext cx="2232248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ФГБНУ «ВНИИС»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5856" y="2924944"/>
            <a:ext cx="2232248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Дом-музей</a:t>
            </a:r>
          </a:p>
          <a:p>
            <a:pPr algn="ctr"/>
            <a:r>
              <a:rPr lang="ru-RU" b="1" dirty="0" smtClean="0"/>
              <a:t> А.М. Герасимова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32240" y="5943600"/>
            <a:ext cx="2232248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Мичуринский  драматический театр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Picture 4" descr="E:\бренд бук\фото 2014\завод осень14\S500409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5013176"/>
            <a:ext cx="2304256" cy="1385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323528" y="5943600"/>
            <a:ext cx="2232248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ОАО «Мичуринский завод «Прогресс»</a:t>
            </a:r>
            <a:endParaRPr lang="ru-RU" b="1" dirty="0"/>
          </a:p>
        </p:txBody>
      </p:sp>
      <p:pic>
        <p:nvPicPr>
          <p:cNvPr id="12290" name="Picture 2" descr="http://krasivye-mesta.ru/img/House-Museum-Michurin-nea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5561856"/>
            <a:ext cx="2043775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491880" y="4941168"/>
            <a:ext cx="2232248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Дом-музей</a:t>
            </a:r>
          </a:p>
          <a:p>
            <a:pPr algn="ctr"/>
            <a:r>
              <a:rPr lang="ru-RU" b="1" dirty="0" smtClean="0"/>
              <a:t> И.В. Мичурина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Непрерывное агроэкологическое образование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555776" y="1988840"/>
            <a:ext cx="3672408" cy="1440160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«Детский сад комбинированного вида»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Мичуринска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627784" y="3429000"/>
            <a:ext cx="3672408" cy="1440160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СОШ № 1 г. Мичуринска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4869160"/>
            <a:ext cx="3672408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ФГБОУ ВПО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МичГАУ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Взаимодействие с учреждениями науки в рамках непрерывного агроэкологического образования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15816" y="1988840"/>
            <a:ext cx="3168352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МБДОУ «Детский сад комбинированного вида»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Мичуринска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84984"/>
            <a:ext cx="3168352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ФГБОУ ВПО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МичГАУ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284984"/>
            <a:ext cx="3168352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ФГБНУ «ВНИИС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им. И.В. Мичурина»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013176"/>
            <a:ext cx="1440160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НИТЛ </a:t>
            </a:r>
            <a:r>
              <a:rPr lang="ru-RU" dirty="0" err="1" smtClean="0"/>
              <a:t>МичГАУ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6021288"/>
            <a:ext cx="2232248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УНЛ хлебопечения «</a:t>
            </a:r>
            <a:r>
              <a:rPr lang="ru-RU" dirty="0" err="1" smtClean="0"/>
              <a:t>Биоздравпродукт</a:t>
            </a:r>
            <a:r>
              <a:rPr lang="ru-RU" dirty="0" smtClean="0"/>
              <a:t>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712" y="5013176"/>
            <a:ext cx="2088232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Теплицы ФГУП учхоз «Роща» </a:t>
            </a:r>
            <a:r>
              <a:rPr lang="ru-RU" dirty="0" err="1" smtClean="0"/>
              <a:t>МичГАУ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4725144"/>
            <a:ext cx="1944216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 размножения плодовых культур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20272" y="4725144"/>
            <a:ext cx="1512168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 экологии сада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52120" y="5949280"/>
            <a:ext cx="1728192" cy="9087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Лаборатория цветоводства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 flipH="1">
            <a:off x="899592" y="4293096"/>
            <a:ext cx="1152128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9" idx="0"/>
          </p:cNvCxnSpPr>
          <p:nvPr/>
        </p:nvCxnSpPr>
        <p:spPr>
          <a:xfrm>
            <a:off x="2051720" y="4293096"/>
            <a:ext cx="972108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 flipH="1">
            <a:off x="1799692" y="4365104"/>
            <a:ext cx="180020" cy="1656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2" idx="0"/>
          </p:cNvCxnSpPr>
          <p:nvPr/>
        </p:nvCxnSpPr>
        <p:spPr>
          <a:xfrm>
            <a:off x="6516216" y="4293096"/>
            <a:ext cx="0" cy="1656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5220072" y="4293096"/>
            <a:ext cx="1296144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1" idx="0"/>
          </p:cNvCxnSpPr>
          <p:nvPr/>
        </p:nvCxnSpPr>
        <p:spPr>
          <a:xfrm>
            <a:off x="6588224" y="4293096"/>
            <a:ext cx="1188132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3" idx="3"/>
          </p:cNvCxnSpPr>
          <p:nvPr/>
        </p:nvCxnSpPr>
        <p:spPr>
          <a:xfrm>
            <a:off x="6084168" y="2492896"/>
            <a:ext cx="576064" cy="792088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/>
          <p:nvPr/>
        </p:nvCxnSpPr>
        <p:spPr>
          <a:xfrm rot="10800000" flipV="1">
            <a:off x="2267744" y="2492896"/>
            <a:ext cx="576064" cy="864096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1124744"/>
            <a:ext cx="3168352" cy="12241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</a:t>
            </a:r>
            <a:endParaRPr lang="ru-RU" sz="3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43600" y="1124744"/>
            <a:ext cx="360040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ОАО завод «Прогресс»</a:t>
            </a:r>
          </a:p>
          <a:p>
            <a:pPr algn="ctr"/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91680" y="5301208"/>
            <a:ext cx="5544616" cy="13681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детей о профессиях промышленного предприятия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носка со стрелкой вниз 23"/>
          <p:cNvSpPr/>
          <p:nvPr/>
        </p:nvSpPr>
        <p:spPr>
          <a:xfrm>
            <a:off x="2627784" y="3068960"/>
            <a:ext cx="3672408" cy="2232248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Ранняя профориентация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дошкольников</a:t>
            </a:r>
          </a:p>
          <a:p>
            <a:pPr algn="ctr"/>
            <a:endParaRPr lang="ru-RU" dirty="0"/>
          </a:p>
        </p:txBody>
      </p:sp>
      <p:sp>
        <p:nvSpPr>
          <p:cNvPr id="26" name="Тройная стрелка влево/вправо/вверх 25"/>
          <p:cNvSpPr/>
          <p:nvPr/>
        </p:nvSpPr>
        <p:spPr>
          <a:xfrm rot="10800000">
            <a:off x="3347864" y="1484784"/>
            <a:ext cx="2160240" cy="1584176"/>
          </a:xfrm>
          <a:prstGeom prst="leftRightUp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Ресурсы  реализации   новой модели ГОУ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уровня профессиональной компетентности каждого педагога с учетом его « проблемного поля» и  творческого потенциала в сфере ГОУ.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 условий для внедрения эффективных форм социального партнерства как важного ресурса ГОУ.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стратегии взаимодействия с   МБДОУ с  родителями –заказчиками  образовательных услуг и удовлетворения их запросов через  вариативные формы образовательной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рамках взаимодействия разработаны 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мини-программы, творческие планы педагогов по совершенствованию  уровня профессиональной компетентности 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созданы клубы социального партнерства: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« Юные садоводы» ( во взаимодействии ДОУ и ФГНУ «ВНИИС имени И.В. Мичурина»,,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« Мир  профессий современного промышленного предприятия»( во взаимодействии с ОАО «Мичуринский завод «Прогресс»);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функционируют семейные  клубы.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AutoShape 7"/>
          <p:cNvSpPr>
            <a:spLocks noChangeArrowheads="1"/>
          </p:cNvSpPr>
          <p:nvPr/>
        </p:nvSpPr>
        <p:spPr bwMode="gray">
          <a:xfrm>
            <a:off x="179512" y="3284984"/>
            <a:ext cx="2233812" cy="1080120"/>
          </a:xfrm>
          <a:prstGeom prst="roundRect">
            <a:avLst>
              <a:gd name="adj" fmla="val 11921"/>
            </a:avLst>
          </a:prstGeom>
          <a:solidFill>
            <a:srgbClr val="33CCFF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ru-RU" sz="2000" dirty="0" smtClean="0"/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«Ранняя </a:t>
            </a:r>
          </a:p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профориентация»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gray">
          <a:xfrm>
            <a:off x="755576" y="5085184"/>
            <a:ext cx="1944216" cy="1296144"/>
          </a:xfrm>
          <a:prstGeom prst="roundRect">
            <a:avLst>
              <a:gd name="adj" fmla="val 11921"/>
            </a:avLst>
          </a:prstGeom>
          <a:solidFill>
            <a:srgbClr val="3399FF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5576" y="5301208"/>
            <a:ext cx="18002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marL="457200" indent="-457200" algn="ctr">
              <a:spcBef>
                <a:spcPts val="0"/>
              </a:spcBef>
              <a:buClr>
                <a:schemeClr val="tx1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«Юные</a:t>
            </a:r>
          </a:p>
          <a:p>
            <a:pPr marL="457200" indent="-457200" algn="ctr">
              <a:spcBef>
                <a:spcPts val="0"/>
              </a:spcBef>
              <a:buClr>
                <a:schemeClr val="tx1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садоводы»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gray">
          <a:xfrm>
            <a:off x="6372200" y="2996952"/>
            <a:ext cx="2521844" cy="1296144"/>
          </a:xfrm>
          <a:prstGeom prst="roundRect">
            <a:avLst>
              <a:gd name="adj" fmla="val 11921"/>
            </a:avLst>
          </a:prstGeom>
          <a:solidFill>
            <a:srgbClr val="33CCFF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gray">
          <a:xfrm>
            <a:off x="6300192" y="4941168"/>
            <a:ext cx="1944216" cy="1296144"/>
          </a:xfrm>
          <a:prstGeom prst="roundRect">
            <a:avLst>
              <a:gd name="adj" fmla="val 11921"/>
            </a:avLst>
          </a:prstGeom>
          <a:solidFill>
            <a:srgbClr val="3399FF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56176" y="5157192"/>
            <a:ext cx="207168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«Откуда хлеб пришел?»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gray">
          <a:xfrm>
            <a:off x="3203848" y="5085184"/>
            <a:ext cx="2449836" cy="1368152"/>
          </a:xfrm>
          <a:prstGeom prst="roundRect">
            <a:avLst>
              <a:gd name="adj" fmla="val 11921"/>
            </a:avLst>
          </a:prstGeom>
          <a:solidFill>
            <a:srgbClr val="33CCFF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«Я б в рабочие </a:t>
            </a:r>
          </a:p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пошел»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372200" y="3212976"/>
            <a:ext cx="2448272" cy="864096"/>
          </a:xfrm>
          <a:prstGeom prst="rect">
            <a:avLst/>
          </a:prstGeom>
          <a:solidFill>
            <a:srgbClr val="33CC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семья – первый социум для ребенка»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21" descr="YG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340768"/>
            <a:ext cx="2285456" cy="214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3347864" y="2204864"/>
            <a:ext cx="1788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как форма реализации социального партнерства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cxnSp>
        <p:nvCxnSpPr>
          <p:cNvPr id="52" name="Прямая со стрелкой 51"/>
          <p:cNvCxnSpPr>
            <a:endCxn id="15367" idx="3"/>
          </p:cNvCxnSpPr>
          <p:nvPr/>
        </p:nvCxnSpPr>
        <p:spPr>
          <a:xfrm flipH="1">
            <a:off x="2413324" y="2852936"/>
            <a:ext cx="790524" cy="97210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699792" y="3429000"/>
            <a:ext cx="1510604" cy="165618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210396" y="3429000"/>
            <a:ext cx="73572" cy="165618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210396" y="3429000"/>
            <a:ext cx="2089796" cy="1584176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42" idx="1"/>
          </p:cNvCxnSpPr>
          <p:nvPr/>
        </p:nvCxnSpPr>
        <p:spPr>
          <a:xfrm>
            <a:off x="5362524" y="2780928"/>
            <a:ext cx="1009676" cy="864096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Взаимодействие ДОУ и семьи в вопросах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воспитания, обучения и развития подрастающего поколения в интересах личности, общества и государства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75989" y="1600201"/>
            <a:ext cx="4668011" cy="51231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Цель социального партнерства ДОУ  с родителями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базируется на выполнении требований ФГОС: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придать открытый характер  образовательному процессу на основе сотрудничества  с семьями воспитанников;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-вовлечь родителей  в образовательный процесс, в том числе посредством создания  образовательных проектов совместно с семьей на основе выявления потребностей и поддержки образовательных принципов семьи. (Раздел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,пункт 3.2.5.5.)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7531" y="1646802"/>
            <a:ext cx="3840427" cy="1134126"/>
          </a:xfrm>
          <a:prstGeom prst="roundRect">
            <a:avLst/>
          </a:prstGeom>
          <a:solidFill>
            <a:srgbClr val="3399FF"/>
          </a:solidFill>
          <a:ln w="381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3541" y="3537012"/>
            <a:ext cx="3840427" cy="1134126"/>
          </a:xfrm>
          <a:prstGeom prst="roundRect">
            <a:avLst/>
          </a:prstGeom>
          <a:solidFill>
            <a:srgbClr val="3399FF"/>
          </a:solidFill>
          <a:ln w="381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7531" y="5427222"/>
            <a:ext cx="3840427" cy="1134126"/>
          </a:xfrm>
          <a:prstGeom prst="roundRect">
            <a:avLst/>
          </a:prstGeom>
          <a:solidFill>
            <a:srgbClr val="3399FF"/>
          </a:solidFill>
          <a:ln w="381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 партнеры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войная стрелка вверх/вниз 28"/>
          <p:cNvSpPr/>
          <p:nvPr/>
        </p:nvSpPr>
        <p:spPr>
          <a:xfrm>
            <a:off x="2075723" y="2780928"/>
            <a:ext cx="646176" cy="756084"/>
          </a:xfrm>
          <a:prstGeom prst="upDownArrow">
            <a:avLst/>
          </a:prstGeom>
          <a:solidFill>
            <a:srgbClr val="0066FF"/>
          </a:solidFill>
          <a:ln w="381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>
            <a:off x="2075723" y="4671138"/>
            <a:ext cx="646176" cy="756084"/>
          </a:xfrm>
          <a:prstGeom prst="upDownArrow">
            <a:avLst/>
          </a:prstGeom>
          <a:solidFill>
            <a:srgbClr val="0066FF"/>
          </a:solidFill>
          <a:ln w="381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МБДОУ  с родителями: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государственное общественное управление;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информационно- </a:t>
            </a:r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просветительск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бразовательно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е; </a:t>
            </a: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художественно-эстетическ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хозяйственно-трудов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рофориентационн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спортивн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о-оздоровительное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22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в</a:t>
            </a:r>
            <a:endParaRPr lang="fr-CA" sz="1800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332656"/>
            <a:ext cx="8604448" cy="936104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Эффективные приёмы вовлечения педагогов, родителей и воспитанников в решение задач ГОУ в 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251200" y="3886200"/>
            <a:ext cx="1943100" cy="10255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923029"/>
              </a:avLst>
            </a:prstTxWarp>
          </a:bodyPr>
          <a:lstStyle/>
          <a:p>
            <a:pPr algn="ctr" rtl="0"/>
            <a:endParaRPr lang="ru-RU" sz="9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1" y="980729"/>
            <a:ext cx="288031" cy="14401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>
                <a:gd name="adj1" fmla="val 10873445"/>
                <a:gd name="adj2" fmla="val 100000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ударственно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251520" y="1628800"/>
            <a:ext cx="8352928" cy="4896544"/>
            <a:chOff x="251520" y="836712"/>
            <a:chExt cx="8352928" cy="4896544"/>
          </a:xfrm>
        </p:grpSpPr>
        <p:sp>
          <p:nvSpPr>
            <p:cNvPr id="62467" name="Freeform 2"/>
            <p:cNvSpPr>
              <a:spLocks/>
            </p:cNvSpPr>
            <p:nvPr/>
          </p:nvSpPr>
          <p:spPr bwMode="ltGray">
            <a:xfrm flipH="1">
              <a:off x="251520" y="836712"/>
              <a:ext cx="4089573" cy="2255829"/>
            </a:xfrm>
            <a:custGeom>
              <a:avLst/>
              <a:gdLst>
                <a:gd name="T0" fmla="*/ 2147483647 w 1299"/>
                <a:gd name="T1" fmla="*/ 2147483647 h 1008"/>
                <a:gd name="T2" fmla="*/ 2147483647 w 1299"/>
                <a:gd name="T3" fmla="*/ 2147483647 h 1008"/>
                <a:gd name="T4" fmla="*/ 2147483647 w 1299"/>
                <a:gd name="T5" fmla="*/ 2147483647 h 1008"/>
                <a:gd name="T6" fmla="*/ 2147483647 w 1299"/>
                <a:gd name="T7" fmla="*/ 0 h 1008"/>
                <a:gd name="T8" fmla="*/ 2147483647 w 1299"/>
                <a:gd name="T9" fmla="*/ 0 h 1008"/>
                <a:gd name="T10" fmla="*/ 0 w 1299"/>
                <a:gd name="T11" fmla="*/ 2147483647 h 1008"/>
                <a:gd name="T12" fmla="*/ 2147483647 w 1299"/>
                <a:gd name="T13" fmla="*/ 2147483647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68" name="Freeform 3"/>
            <p:cNvSpPr>
              <a:spLocks/>
            </p:cNvSpPr>
            <p:nvPr/>
          </p:nvSpPr>
          <p:spPr bwMode="ltGray">
            <a:xfrm>
              <a:off x="4427984" y="908720"/>
              <a:ext cx="4077987" cy="2344641"/>
            </a:xfrm>
            <a:custGeom>
              <a:avLst/>
              <a:gdLst>
                <a:gd name="T0" fmla="*/ 2147483647 w 1299"/>
                <a:gd name="T1" fmla="*/ 2147483647 h 1008"/>
                <a:gd name="T2" fmla="*/ 2147483647 w 1299"/>
                <a:gd name="T3" fmla="*/ 2147483647 h 1008"/>
                <a:gd name="T4" fmla="*/ 2147483647 w 1299"/>
                <a:gd name="T5" fmla="*/ 2147483647 h 1008"/>
                <a:gd name="T6" fmla="*/ 2147483647 w 1299"/>
                <a:gd name="T7" fmla="*/ 0 h 1008"/>
                <a:gd name="T8" fmla="*/ 2147483647 w 1299"/>
                <a:gd name="T9" fmla="*/ 0 h 1008"/>
                <a:gd name="T10" fmla="*/ 0 w 1299"/>
                <a:gd name="T11" fmla="*/ 2147483647 h 1008"/>
                <a:gd name="T12" fmla="*/ 2147483647 w 1299"/>
                <a:gd name="T13" fmla="*/ 2147483647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2469" name="Freeform 4"/>
            <p:cNvSpPr>
              <a:spLocks/>
            </p:cNvSpPr>
            <p:nvPr/>
          </p:nvSpPr>
          <p:spPr bwMode="ltGray">
            <a:xfrm>
              <a:off x="251520" y="3234655"/>
              <a:ext cx="3985306" cy="2486756"/>
            </a:xfrm>
            <a:custGeom>
              <a:avLst/>
              <a:gdLst>
                <a:gd name="T0" fmla="*/ 2147483647 w 1299"/>
                <a:gd name="T1" fmla="*/ 2147483647 h 1008"/>
                <a:gd name="T2" fmla="*/ 2147483647 w 1299"/>
                <a:gd name="T3" fmla="*/ 2147483647 h 1008"/>
                <a:gd name="T4" fmla="*/ 2147483647 w 1299"/>
                <a:gd name="T5" fmla="*/ 2147483647 h 1008"/>
                <a:gd name="T6" fmla="*/ 2147483647 w 1299"/>
                <a:gd name="T7" fmla="*/ 0 h 1008"/>
                <a:gd name="T8" fmla="*/ 2147483647 w 1299"/>
                <a:gd name="T9" fmla="*/ 0 h 1008"/>
                <a:gd name="T10" fmla="*/ 0 w 1299"/>
                <a:gd name="T11" fmla="*/ 2147483647 h 1008"/>
                <a:gd name="T12" fmla="*/ 2147483647 w 1299"/>
                <a:gd name="T13" fmla="*/ 2147483647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0" name="Freeform 5"/>
            <p:cNvSpPr>
              <a:spLocks/>
            </p:cNvSpPr>
            <p:nvPr/>
          </p:nvSpPr>
          <p:spPr bwMode="ltGray">
            <a:xfrm flipH="1">
              <a:off x="4526455" y="3323468"/>
              <a:ext cx="4077993" cy="2409788"/>
            </a:xfrm>
            <a:custGeom>
              <a:avLst/>
              <a:gdLst>
                <a:gd name="T0" fmla="*/ 2147483647 w 1299"/>
                <a:gd name="T1" fmla="*/ 2147483647 h 1008"/>
                <a:gd name="T2" fmla="*/ 2147483647 w 1299"/>
                <a:gd name="T3" fmla="*/ 2147483647 h 1008"/>
                <a:gd name="T4" fmla="*/ 2147483647 w 1299"/>
                <a:gd name="T5" fmla="*/ 2147483647 h 1008"/>
                <a:gd name="T6" fmla="*/ 2147483647 w 1299"/>
                <a:gd name="T7" fmla="*/ 0 h 1008"/>
                <a:gd name="T8" fmla="*/ 2147483647 w 1299"/>
                <a:gd name="T9" fmla="*/ 0 h 1008"/>
                <a:gd name="T10" fmla="*/ 0 w 1299"/>
                <a:gd name="T11" fmla="*/ 2147483647 h 1008"/>
                <a:gd name="T12" fmla="*/ 2147483647 w 1299"/>
                <a:gd name="T13" fmla="*/ 2147483647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Text Box 7"/>
            <p:cNvSpPr txBox="1">
              <a:spLocks noChangeArrowheads="1"/>
            </p:cNvSpPr>
            <p:nvPr/>
          </p:nvSpPr>
          <p:spPr bwMode="black">
            <a:xfrm>
              <a:off x="877146" y="1369593"/>
              <a:ext cx="2808519" cy="15696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МБОУ ДОД «Детская музыкальная школа»</a:t>
              </a:r>
              <a:endPara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black">
            <a:xfrm>
              <a:off x="5652120" y="3429000"/>
              <a:ext cx="2615917" cy="1200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 dirty="0" smtClean="0">
                  <a:solidFill>
                    <a:schemeClr val="bg2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МБОУ ДОД «Центр детского творчества» </a:t>
              </a:r>
              <a:endParaRPr lang="en-US" sz="2400" b="1" dirty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7186" name="Text Box 10"/>
            <p:cNvSpPr txBox="1">
              <a:spLocks noChangeArrowheads="1"/>
            </p:cNvSpPr>
            <p:nvPr/>
          </p:nvSpPr>
          <p:spPr bwMode="black">
            <a:xfrm>
              <a:off x="539552" y="3645024"/>
              <a:ext cx="2815182" cy="19389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МБОУ ДОД «Детско-юношеская спортивная школа»</a:t>
              </a:r>
              <a:endPara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7" name="Text Box 11"/>
            <p:cNvSpPr txBox="1">
              <a:spLocks noChangeArrowheads="1"/>
            </p:cNvSpPr>
            <p:nvPr/>
          </p:nvSpPr>
          <p:spPr bwMode="black">
            <a:xfrm>
              <a:off x="5360583" y="1369593"/>
              <a:ext cx="2615918" cy="1200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МБОУ ДОД «Станция юных натуралистов</a:t>
              </a:r>
              <a:endPara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75856" y="2492896"/>
              <a:ext cx="2376264" cy="18002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МБДОУ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 с учреждениями дополнительного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Нижний колонтитул 6"/>
          <p:cNvSpPr txBox="1">
            <a:spLocks noGrp="1"/>
          </p:cNvSpPr>
          <p:nvPr/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200" b="1">
              <a:solidFill>
                <a:schemeClr val="bg2"/>
              </a:solidFill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447800" y="4876800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>
              <a:cs typeface="Arial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85750" y="1439157"/>
            <a:ext cx="86439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дальнейшее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переход на личностно-ориентированную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модель; </a:t>
            </a: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широкого спектра 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0" hangingPunct="0"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услуг;     </a:t>
            </a: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учетом потребностей семей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воспитанников;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творческих способностей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воспитанников;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укрепление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материально-технической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кадрового потенциала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новых технологий воспитания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обучения;  </a:t>
            </a: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здоровому образу жизни воспитанников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педагогов;</a:t>
            </a: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развитие чувства сопричастности родителей к жизни детского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90965" y="260648"/>
            <a:ext cx="11079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400" b="1" kern="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endParaRPr lang="ru-RU" sz="3600" b="1" kern="0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0648"/>
            <a:ext cx="81369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внедрения ГОУ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создания органов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государственно-общественного управления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оперативное  реагирование  дошкольного учреждения   с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помощью органов  ГОУ на актуальные запросы государства, общества и семьи к дошкольному образованию;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права детей дошкольного возраста  на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образование и воспитание  в процессе    оказания им  качественных образовательных услуг и развития широкого спектра их индивидуальных способностей;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 имиджа МБДОУ  как лидера,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ориентированного на устойчивое развитие, повышение его конкурентоспособности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этапе проектирования и внедрения новой модели ГОУ необходимо было найти ответы на ряд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проблемных вопросов: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8964488" cy="4525963"/>
          </a:xfrm>
        </p:spPr>
        <p:txBody>
          <a:bodyPr/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Какая модель ГОУ обеспечит  условия  для  развития МБДОУ как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учреждения, способного на высоком уровне  удовлетворять запросы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государства, общества, семьи к дошкольному образованию?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Какие ресурсы обеспечат успешное внедрение новой модели ГОУ?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3. Как обеспечить условия  для успешного взаимодействия государственных  и общественных структур по обеспечению  качественными образовательными услугами, отвечающими запросам их  потребителей.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4. Как развить  мотивацию педагогического коллектива на принятие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инновационной деятельности МБДОУ?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5. Какие формы методической работы   обеспечат успешное  сопровождение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педагогов в процессе  повышения их уровня профессиональной компетентности?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Ответы на поставленные вопросы определили следующий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внедрения ГОУ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67544" y="1628800"/>
            <a:ext cx="439248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Теоретическое исследование проблемы</a:t>
            </a:r>
          </a:p>
          <a:p>
            <a:pPr algn="ctr"/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1115616" y="2636912"/>
            <a:ext cx="439248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имеющегося опыта управленческой деятельности ДОУ</a:t>
            </a:r>
          </a:p>
          <a:p>
            <a:pPr algn="ctr"/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2123728" y="3645024"/>
            <a:ext cx="439248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уровня профессиональной компетентности педагогов</a:t>
            </a:r>
          </a:p>
          <a:p>
            <a:pPr algn="ctr"/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3275856" y="4725144"/>
            <a:ext cx="439248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социального партнерства как ресурса ГОУ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4499992" y="5733256"/>
            <a:ext cx="439248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работы 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родителями-социальными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заказчиками услуг ДОУ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органов государственно-общественного управления</a:t>
            </a:r>
            <a:endParaRPr lang="fr-CA" sz="2400" b="1" dirty="0" smtClean="0">
              <a:solidFill>
                <a:srgbClr val="FF0000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fr-CA" dirty="0" smtClean="0"/>
          </a:p>
        </p:txBody>
      </p:sp>
      <p:sp>
        <p:nvSpPr>
          <p:cNvPr id="5" name="Овал 4"/>
          <p:cNvSpPr/>
          <p:nvPr/>
        </p:nvSpPr>
        <p:spPr>
          <a:xfrm>
            <a:off x="755576" y="3140968"/>
            <a:ext cx="6912768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Управляющий совет</a:t>
            </a:r>
          </a:p>
        </p:txBody>
      </p:sp>
      <p:sp>
        <p:nvSpPr>
          <p:cNvPr id="6" name="Овал 5"/>
          <p:cNvSpPr/>
          <p:nvPr/>
        </p:nvSpPr>
        <p:spPr>
          <a:xfrm>
            <a:off x="3275856" y="1484784"/>
            <a:ext cx="2376264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Совещание при  заведующем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3528" y="1412776"/>
            <a:ext cx="1944216" cy="11521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Собрание трудового коллектива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516216" y="1484784"/>
            <a:ext cx="2017414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совет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9512" y="5157192"/>
            <a:ext cx="216024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Групповое родительское собрание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16216" y="5373216"/>
            <a:ext cx="252028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собрание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47864" y="5373216"/>
            <a:ext cx="2232248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Родительский комитет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 flipV="1">
            <a:off x="5724128" y="1916832"/>
            <a:ext cx="795377" cy="2990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2483768" y="1844824"/>
            <a:ext cx="792088" cy="297785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6948264" y="2564904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2483768" y="5805264"/>
            <a:ext cx="792088" cy="297785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5652120" y="5805264"/>
            <a:ext cx="792088" cy="297785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4283968" y="2564904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1115616" y="263691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 rot="10800000">
            <a:off x="4283968" y="4797152"/>
            <a:ext cx="288032" cy="495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 rot="12021999">
            <a:off x="799868" y="4392717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 rot="10378042">
            <a:off x="6919255" y="4596051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управления ДОУ.</a:t>
            </a:r>
            <a:endParaRPr lang="fr-C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258595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0" y="1628800"/>
            <a:ext cx="2627784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работники ДОУ</a:t>
            </a:r>
          </a:p>
        </p:txBody>
      </p:sp>
      <p:sp>
        <p:nvSpPr>
          <p:cNvPr id="15" name="Овал 14"/>
          <p:cNvSpPr/>
          <p:nvPr/>
        </p:nvSpPr>
        <p:spPr>
          <a:xfrm>
            <a:off x="6228184" y="1700808"/>
            <a:ext cx="2592288" cy="15841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059832" y="5013176"/>
            <a:ext cx="2555776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ность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872" y="2996952"/>
            <a:ext cx="2088232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 решает?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12679007">
            <a:off x="2375620" y="3176575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3316029">
            <a:off x="5837374" y="2936757"/>
            <a:ext cx="360040" cy="8145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211960" y="429309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5338936" cy="70609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Актуальные вопросы</a:t>
            </a:r>
            <a:endParaRPr lang="fr-CA" sz="2400" dirty="0" smtClean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258595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0" y="2924944"/>
            <a:ext cx="2448272" cy="144016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воспитании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75856" y="908720"/>
            <a:ext cx="2592288" cy="144016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образовании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28184" y="2636912"/>
            <a:ext cx="2736304" cy="15841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вариативных формах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907704" y="4797152"/>
            <a:ext cx="5616624" cy="18722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Организационные:  о ремонте, оборудовании,  участке,  игровых площадках,  садовой зоне, теплице.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872" y="2996952"/>
            <a:ext cx="2088232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чем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решают?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580112" y="335699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0800000">
            <a:off x="2555776" y="3429000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4355976" y="2420888"/>
            <a:ext cx="360040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355976" y="429309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1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1717</TotalTime>
  <Words>1647</Words>
  <Application>Microsoft Office PowerPoint</Application>
  <PresentationFormat>Экран (4:3)</PresentationFormat>
  <Paragraphs>325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139</vt:lpstr>
      <vt:lpstr>Создание  модели  государственно-общественного управления  в  муниципальном бюджетном  образовательном учреждении «Детский сад комбинированного вида»  г. Мичуринска Тамбовской области</vt:lpstr>
      <vt:lpstr>Проектирование и внедрение новой модели ГОУ основывалось на предположении:</vt:lpstr>
      <vt:lpstr>Ресурсы  реализации   новой модели ГОУ</vt:lpstr>
      <vt:lpstr>   Цели создания органов  государственно-общественного управления </vt:lpstr>
      <vt:lpstr>На этапе проектирования и внедрения новой модели ГОУ необходимо было найти ответы на ряд  проблемных вопросов:</vt:lpstr>
      <vt:lpstr>Ответы на поставленные вопросы определили следующий алгоритм внедрения ГОУ</vt:lpstr>
      <vt:lpstr>Структура органов государственно-общественного управления</vt:lpstr>
      <vt:lpstr> Структура управления ДОУ.</vt:lpstr>
      <vt:lpstr> Актуальные вопросы</vt:lpstr>
      <vt:lpstr>Слайд 10</vt:lpstr>
      <vt:lpstr>Необходимые локально-правовые акты  для деятельности органов ГОУ</vt:lpstr>
      <vt:lpstr>                                    Необходимые локально-правовые акты                                                                                   для деятельности органов ГОУ</vt:lpstr>
      <vt:lpstr>                                             Необходимые локально-правовые акты                                                 для деятельности органов ГОУ</vt:lpstr>
      <vt:lpstr>Слайд 14</vt:lpstr>
      <vt:lpstr> Структура Управляющего совета 13 человек</vt:lpstr>
      <vt:lpstr> </vt:lpstr>
      <vt:lpstr> </vt:lpstr>
      <vt:lpstr> </vt:lpstr>
      <vt:lpstr> </vt:lpstr>
      <vt:lpstr>Слайд 20</vt:lpstr>
      <vt:lpstr>Педагогическое самоуправление  в системе ГОУ в ДОУ</vt:lpstr>
      <vt:lpstr>Алгоритм работы в рамках ШПМ </vt:lpstr>
      <vt:lpstr>Слайд 23</vt:lpstr>
      <vt:lpstr>Формы   работы с педагогическими кадрами</vt:lpstr>
      <vt:lpstr>Интерактивные формы методической работы</vt:lpstr>
      <vt:lpstr>Партнерство ДОУ с учреждениями социума как ресурс реализации ГОУ.</vt:lpstr>
      <vt:lpstr>Непрерывное агроэкологическое образование </vt:lpstr>
      <vt:lpstr>Взаимодействие с учреждениями науки в рамках непрерывного агроэкологического образования</vt:lpstr>
      <vt:lpstr>Слайд 29</vt:lpstr>
      <vt:lpstr>В рамках взаимодействия разработаны : </vt:lpstr>
      <vt:lpstr>Проектная деятельность как форма реализации социального партнерства </vt:lpstr>
      <vt:lpstr>    Взаимодействие ДОУ и семьи в вопросах воспитания, обучения и развития подрастающего поколения в интересах личности, общества и государства. </vt:lpstr>
      <vt:lpstr>Эффективные приёмы вовлечения педагогов, родителей и воспитанников в решение задач ГОУ в ОУ  </vt:lpstr>
      <vt:lpstr>Взаимодействие с учреждениями дополнительного образования</vt:lpstr>
      <vt:lpstr>Слайд 35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модели  государственно-общественного управления в общеобразовательных казённых учреждениях Среднеахтубинского муниципального района Волгоградской области</dc:title>
  <dc:creator>школа</dc:creator>
  <cp:lastModifiedBy>Acer</cp:lastModifiedBy>
  <cp:revision>118</cp:revision>
  <dcterms:created xsi:type="dcterms:W3CDTF">2013-04-29T16:44:29Z</dcterms:created>
  <dcterms:modified xsi:type="dcterms:W3CDTF">2015-01-18T14:47:04Z</dcterms:modified>
</cp:coreProperties>
</file>