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5" r:id="rId2"/>
    <p:sldId id="324" r:id="rId3"/>
    <p:sldId id="305" r:id="rId4"/>
    <p:sldId id="306" r:id="rId5"/>
    <p:sldId id="325" r:id="rId6"/>
    <p:sldId id="326" r:id="rId7"/>
    <p:sldId id="307" r:id="rId8"/>
    <p:sldId id="298" r:id="rId9"/>
    <p:sldId id="333" r:id="rId10"/>
    <p:sldId id="334" r:id="rId11"/>
    <p:sldId id="309" r:id="rId12"/>
    <p:sldId id="347" r:id="rId13"/>
    <p:sldId id="327" r:id="rId14"/>
    <p:sldId id="308" r:id="rId15"/>
    <p:sldId id="346" r:id="rId16"/>
    <p:sldId id="299" r:id="rId17"/>
    <p:sldId id="303" r:id="rId18"/>
    <p:sldId id="335" r:id="rId19"/>
    <p:sldId id="328" r:id="rId20"/>
    <p:sldId id="329" r:id="rId21"/>
    <p:sldId id="331" r:id="rId22"/>
    <p:sldId id="31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FF8D"/>
    <a:srgbClr val="43913F"/>
    <a:srgbClr val="94B854"/>
    <a:srgbClr val="FF6699"/>
    <a:srgbClr val="00CC00"/>
    <a:srgbClr val="009900"/>
    <a:srgbClr val="00FF00"/>
    <a:srgbClr val="33CC33"/>
    <a:srgbClr val="00EE6C"/>
    <a:srgbClr val="00CC5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0F6C0-3B47-49E3-B628-2ED2A99626A4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75544-1666-4EC1-B15A-8C5380477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5915D-FB59-4FCD-B17B-C29812BE6EA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A2761F-0B4A-4DB0-9D74-2565197F1FD9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35164"/>
            <a:ext cx="4038600" cy="2117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35164"/>
            <a:ext cx="4038600" cy="2117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205289"/>
            <a:ext cx="4038600" cy="211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205289"/>
            <a:ext cx="4038600" cy="21193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372F4-21C7-42AB-A323-DEA6100ED152}" type="datetimeFigureOut">
              <a:rPr lang="ru-RU"/>
              <a:pPr>
                <a:defRPr/>
              </a:pPr>
              <a:t>18.01.2015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88027-DA7D-449D-A46F-FBA31143A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rgbClr val="92D050">
                <a:alpha val="54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1C228-7184-4B99-8366-CC131FBD41F1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4434F-6F25-4BE8-A096-B94A1035E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:\Users\user\Downloads\фасад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0659"/>
            <a:ext cx="8243259" cy="6156683"/>
          </a:xfrm>
          <a:prstGeom prst="rect">
            <a:avLst/>
          </a:prstGeom>
          <a:noFill/>
        </p:spPr>
      </p:pic>
      <p:pic>
        <p:nvPicPr>
          <p:cNvPr id="5" name="Picture 3" descr="герб ДОУ"/>
          <p:cNvPicPr>
            <a:picLocks noChangeAspect="1" noChangeArrowheads="1"/>
          </p:cNvPicPr>
          <p:nvPr/>
        </p:nvPicPr>
        <p:blipFill>
          <a:blip r:embed="rId3" cstate="print"/>
          <a:srcRect b="24317"/>
          <a:stretch>
            <a:fillRect/>
          </a:stretch>
        </p:blipFill>
        <p:spPr bwMode="auto">
          <a:xfrm>
            <a:off x="0" y="0"/>
            <a:ext cx="1728192" cy="126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smtClean="0"/>
              <a:t>Проект «Мини-теплица»</a:t>
            </a:r>
          </a:p>
        </p:txBody>
      </p:sp>
      <p:pic>
        <p:nvPicPr>
          <p:cNvPr id="5122" name="Picture 2" descr="E:\декабрь 2014\105SSCAM\S50043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089" y="4437113"/>
            <a:ext cx="2823633" cy="2117725"/>
          </a:xfrm>
          <a:effectLst>
            <a:softEdge rad="112500"/>
          </a:effectLst>
        </p:spPr>
      </p:pic>
      <p:pic>
        <p:nvPicPr>
          <p:cNvPr id="5123" name="Picture 3" descr="E:\декабрь 2014\105SSCAM\S500435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5617" y="4437113"/>
            <a:ext cx="2823633" cy="2117725"/>
          </a:xfrm>
          <a:effectLst>
            <a:softEdge rad="112500"/>
          </a:effectLst>
        </p:spPr>
      </p:pic>
      <p:pic>
        <p:nvPicPr>
          <p:cNvPr id="5124" name="Picture 4" descr="E:\декабрь 2014\105SSCAM\S5004350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80112" y="1700808"/>
            <a:ext cx="2825749" cy="2119312"/>
          </a:xfrm>
          <a:effectLst>
            <a:softEdge rad="112500"/>
          </a:effectLst>
        </p:spPr>
      </p:pic>
      <p:pic>
        <p:nvPicPr>
          <p:cNvPr id="5125" name="Picture 5" descr="E:\декабрь 2014\105SSCAM\S50043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 t="14735" b="3720"/>
          <a:stretch>
            <a:fillRect/>
          </a:stretch>
        </p:blipFill>
        <p:spPr>
          <a:xfrm rot="5400000">
            <a:off x="575556" y="1664805"/>
            <a:ext cx="2160241" cy="1368152"/>
          </a:xfrm>
          <a:effectLst>
            <a:softEdge rad="112500"/>
          </a:effectLst>
        </p:spPr>
      </p:pic>
      <p:pic>
        <p:nvPicPr>
          <p:cNvPr id="5126" name="Picture 6" descr="E:\декабрь 2014\105SSCAM\S5004339.JPG"/>
          <p:cNvPicPr>
            <a:picLocks noChangeAspect="1" noChangeArrowheads="1"/>
          </p:cNvPicPr>
          <p:nvPr/>
        </p:nvPicPr>
        <p:blipFill>
          <a:blip r:embed="rId6" cstate="print"/>
          <a:srcRect t="15350" b="9051"/>
          <a:stretch>
            <a:fillRect/>
          </a:stretch>
        </p:blipFill>
        <p:spPr bwMode="auto">
          <a:xfrm rot="16200000">
            <a:off x="1979713" y="2060848"/>
            <a:ext cx="2304256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МБДОУ      ОАО         завод «Прогресс»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11893" y="1600201"/>
            <a:ext cx="5532107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</a:rPr>
              <a:t>Цель взаимодействия:</a:t>
            </a:r>
          </a:p>
          <a:p>
            <a:r>
              <a:rPr lang="ru-RU" dirty="0" smtClean="0">
                <a:latin typeface="Times New Roman" pitchFamily="18" charset="0"/>
              </a:rPr>
              <a:t>Использование потенциала завода  в процессе воспитания  у детей ценностного отношения к труду взрослых и развитии  интереса к различным профессиям, в том числе к профессиям их родителей.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067944" y="908720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" descr="E:\бренд бук\фото 2014\завод осень14\S5004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42" y="4941168"/>
            <a:ext cx="3231908" cy="1363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E:\бренд бук\фото 2014\завод осень14\S5004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0988"/>
            <a:ext cx="3264363" cy="1444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E:\ImageJPEG_0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413109" y="4509120"/>
            <a:ext cx="3072341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E:\ImageJPEG_00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3542" y="1646802"/>
            <a:ext cx="3187505" cy="1318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ижний колонтитул 6"/>
          <p:cNvSpPr txBox="1">
            <a:spLocks noGrp="1"/>
          </p:cNvSpPr>
          <p:nvPr/>
        </p:nvSpPr>
        <p:spPr bwMode="auto">
          <a:xfrm>
            <a:off x="4143375" y="1571625"/>
            <a:ext cx="50006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Решая эти задачи создаем детям условия для: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 детский сад старается возобновить лучшие отечественные традиции трудового воспитания, при помощи которого у детей формируются нравственные ориентиры, трудолюбие, сознание полезности труда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92725" y="2205038"/>
            <a:ext cx="3600450" cy="4321175"/>
          </a:xfrm>
        </p:spPr>
        <p:txBody>
          <a:bodyPr/>
          <a:lstStyle/>
          <a:p>
            <a:pPr eaLnBrk="1" hangingPunct="1">
              <a:buSzPct val="90000"/>
              <a:defRPr/>
            </a:pPr>
            <a:r>
              <a:rPr lang="ru-RU" sz="1800" kern="1200" dirty="0" smtClean="0">
                <a:latin typeface="Times New Roman" pitchFamily="18" charset="0"/>
                <a:cs typeface="Times New Roman" pitchFamily="18" charset="0"/>
              </a:rPr>
              <a:t>Знакомства с трудом и профессиями взрослых градообразующей направленности</a:t>
            </a:r>
          </a:p>
          <a:p>
            <a:pPr eaLnBrk="1" hangingPunct="1">
              <a:buSzPct val="90000"/>
              <a:defRPr/>
            </a:pPr>
            <a:r>
              <a:rPr lang="ru-RU" sz="1800" kern="1200" dirty="0" smtClean="0">
                <a:latin typeface="Times New Roman" pitchFamily="18" charset="0"/>
                <a:cs typeface="Times New Roman" pitchFamily="18" charset="0"/>
              </a:rPr>
              <a:t>Желания и умения трудиться</a:t>
            </a:r>
          </a:p>
          <a:p>
            <a:pPr eaLnBrk="1" hangingPunct="1">
              <a:buSzPct val="90000"/>
              <a:defRPr/>
            </a:pPr>
            <a:r>
              <a:rPr lang="ru-RU" sz="1800" kern="1200" dirty="0" smtClean="0">
                <a:latin typeface="Times New Roman" pitchFamily="18" charset="0"/>
                <a:cs typeface="Times New Roman" pitchFamily="18" charset="0"/>
              </a:rPr>
              <a:t>Воспитания старательности, добросовестности, привычки доводить дело до конца</a:t>
            </a:r>
          </a:p>
          <a:p>
            <a:pPr eaLnBrk="1" hangingPunct="1">
              <a:buSzPct val="90000"/>
              <a:defRPr/>
            </a:pPr>
            <a:r>
              <a:rPr lang="ru-RU" sz="1800" kern="1200" dirty="0" smtClean="0">
                <a:latin typeface="Times New Roman" pitchFamily="18" charset="0"/>
                <a:cs typeface="Times New Roman" pitchFamily="18" charset="0"/>
              </a:rPr>
              <a:t>Воспитания культуры труда</a:t>
            </a:r>
          </a:p>
          <a:p>
            <a:pPr eaLnBrk="1" hangingPunct="1">
              <a:buSzPct val="90000"/>
              <a:defRPr/>
            </a:pPr>
            <a:r>
              <a:rPr lang="ru-RU" sz="1800" kern="1200" dirty="0" smtClean="0">
                <a:latin typeface="Times New Roman" pitchFamily="18" charset="0"/>
                <a:cs typeface="Times New Roman" pitchFamily="18" charset="0"/>
              </a:rPr>
              <a:t> Формирования желания оказывать помощь родным и близким (в особенности старым людям и малышам)</a:t>
            </a:r>
            <a:endParaRPr lang="en-US" sz="1800" kern="12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en-US" sz="18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defRPr/>
            </a:pPr>
            <a:endParaRPr lang="en-US" sz="1800" b="1" kern="1200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3253" name="Rectangle 4"/>
          <p:cNvSpPr>
            <a:spLocks noChangeArrowheads="1"/>
          </p:cNvSpPr>
          <p:nvPr/>
        </p:nvSpPr>
        <p:spPr bwMode="auto">
          <a:xfrm>
            <a:off x="1447800" y="4876800"/>
            <a:ext cx="632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>
              <a:cs typeface="Arial" charset="0"/>
            </a:endParaRPr>
          </a:p>
        </p:txBody>
      </p:sp>
      <p:pic>
        <p:nvPicPr>
          <p:cNvPr id="39942" name="Picture 6" descr="P10100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2866604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F:\DCIM\105SSCAM\S5003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71600" y="1124744"/>
            <a:ext cx="286473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E:\бренд бук\фото 2014\завод осень14\S5004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861048"/>
            <a:ext cx="2692473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E:\ImageJPEG_009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5157192"/>
            <a:ext cx="3024335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79512" y="1124744"/>
            <a:ext cx="3168352" cy="12241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МБДОУ</a:t>
            </a:r>
            <a:endParaRPr lang="ru-RU" sz="3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43600" y="1124744"/>
            <a:ext cx="3600400" cy="1296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ОАО завод «Прогресс»</a:t>
            </a:r>
          </a:p>
          <a:p>
            <a:pPr algn="ctr"/>
            <a:endParaRPr lang="ru-RU" sz="32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691680" y="5301208"/>
            <a:ext cx="5544616" cy="13681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Формирование представлений детей о профессиях промышленного предприятия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2627784" y="3068961"/>
            <a:ext cx="3672408" cy="2232248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Ранняя профориентация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дошкольников</a:t>
            </a:r>
          </a:p>
          <a:p>
            <a:pPr algn="ctr"/>
            <a:endParaRPr lang="ru-RU" dirty="0"/>
          </a:p>
        </p:txBody>
      </p:sp>
      <p:sp>
        <p:nvSpPr>
          <p:cNvPr id="26" name="Тройная стрелка влево/вправо/вверх 25"/>
          <p:cNvSpPr/>
          <p:nvPr/>
        </p:nvSpPr>
        <p:spPr>
          <a:xfrm rot="10800000">
            <a:off x="3347864" y="1484785"/>
            <a:ext cx="2160240" cy="1584176"/>
          </a:xfrm>
          <a:prstGeom prst="leftRightUp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  <a:solidFill>
            <a:srgbClr val="43913F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Формы сотрудничества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rot="16200000" flipH="1">
            <a:off x="3848920" y="701697"/>
            <a:ext cx="1350150" cy="2592288"/>
          </a:xfrm>
          <a:prstGeom prst="stripedRightArrow">
            <a:avLst/>
          </a:prstGeom>
          <a:solidFill>
            <a:srgbClr val="439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0" y="2564904"/>
            <a:ext cx="4128459" cy="1998222"/>
          </a:xfrm>
          <a:prstGeom prst="ellipse">
            <a:avLst/>
          </a:prstGeom>
          <a:solidFill>
            <a:srgbClr val="439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Концертные программы</a:t>
            </a:r>
          </a:p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015541" y="2672916"/>
            <a:ext cx="4128459" cy="1998222"/>
          </a:xfrm>
          <a:prstGeom prst="ellipse">
            <a:avLst/>
          </a:prstGeom>
          <a:solidFill>
            <a:srgbClr val="439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Встречи с работниками  предприятия</a:t>
            </a:r>
          </a:p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43541" y="4859778"/>
            <a:ext cx="4128459" cy="1998222"/>
          </a:xfrm>
          <a:prstGeom prst="ellipse">
            <a:avLst/>
          </a:prstGeom>
          <a:solidFill>
            <a:srgbClr val="439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 работников завода в конкурсе мини-музеев </a:t>
            </a:r>
          </a:p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015541" y="4859778"/>
            <a:ext cx="4128459" cy="1998222"/>
          </a:xfrm>
          <a:prstGeom prst="ellipse">
            <a:avLst/>
          </a:prstGeom>
          <a:solidFill>
            <a:srgbClr val="4391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«День открытых дверей »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заводе </a:t>
            </a:r>
          </a:p>
          <a:p>
            <a:pPr algn="ctr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"/>
            <a:ext cx="8964488" cy="10795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18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Широко используем возможности музейной педагогики.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Создаём тематические помещения, мини-музеи, коллекции в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группах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86313" y="1785938"/>
            <a:ext cx="4103687" cy="4176712"/>
          </a:xfrm>
        </p:spPr>
        <p:txBody>
          <a:bodyPr>
            <a:normAutofit fontScale="92500" lnSpcReduction="10000"/>
          </a:bodyPr>
          <a:lstStyle/>
          <a:p>
            <a:pPr>
              <a:buSzPct val="90000"/>
              <a:defRPr/>
            </a:pPr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Обогащаем образовательное пространство новыми формами</a:t>
            </a:r>
          </a:p>
          <a:p>
            <a:pPr>
              <a:buSzPct val="90000"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Обогащаем  представления детей о труде взрослых,  которые могут повлиять на выбор их будущей профессии </a:t>
            </a:r>
          </a:p>
          <a:p>
            <a:pPr>
              <a:buSzPct val="90000"/>
              <a:defRPr/>
            </a:pPr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Расширяем детский кругозор</a:t>
            </a:r>
          </a:p>
          <a:p>
            <a:pPr>
              <a:buSzPct val="90000"/>
              <a:defRPr/>
            </a:pPr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Развиваем познавательные способности и познавательную деятельность</a:t>
            </a:r>
          </a:p>
          <a:p>
            <a:pPr>
              <a:buSzPct val="90000"/>
              <a:defRPr/>
            </a:pPr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Формируем проектно-исследовательские умения</a:t>
            </a:r>
          </a:p>
          <a:p>
            <a:pPr>
              <a:buSzPct val="90000"/>
              <a:defRPr/>
            </a:pPr>
            <a:r>
              <a:rPr lang="ru-RU" sz="2000" b="1" kern="1200" dirty="0" smtClean="0">
                <a:latin typeface="Times New Roman" pitchFamily="18" charset="0"/>
                <a:cs typeface="Times New Roman" pitchFamily="18" charset="0"/>
              </a:rPr>
              <a:t>Способствуем становлению активной жизненной позиции</a:t>
            </a:r>
            <a:endParaRPr lang="en-US" sz="2000" b="1" kern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600" b="1" dirty="0" smtClean="0">
              <a:solidFill>
                <a:schemeClr val="tx2"/>
              </a:solidFill>
            </a:endParaRPr>
          </a:p>
          <a:p>
            <a:pPr lvl="1">
              <a:defRPr/>
            </a:pPr>
            <a:endParaRPr lang="en-US" sz="2000" dirty="0" smtClean="0">
              <a:solidFill>
                <a:schemeClr val="tx2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447800" y="4876800"/>
            <a:ext cx="6324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000">
              <a:cs typeface="Arial" charset="0"/>
            </a:endParaRPr>
          </a:p>
        </p:txBody>
      </p:sp>
      <p:pic>
        <p:nvPicPr>
          <p:cNvPr id="6" name="Picture 2" descr="F:\DCIM\105SSCAM\S5003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367808" cy="2448272"/>
          </a:xfrm>
          <a:prstGeom prst="roundRect">
            <a:avLst>
              <a:gd name="adj" fmla="val 16667"/>
            </a:avLst>
          </a:prstGeom>
          <a:ln w="57150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 rot="5400000">
            <a:off x="1728192" y="1412776"/>
            <a:ext cx="864096" cy="432048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Музей «ЯБЛОКО»</a:t>
            </a:r>
          </a:p>
        </p:txBody>
      </p:sp>
      <p:pic>
        <p:nvPicPr>
          <p:cNvPr id="8" name="Picture 2" descr="E:\декабрь 2014\105SSCAM\S5004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4005064"/>
            <a:ext cx="4320480" cy="25202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Скругленный прямоугольник 8"/>
          <p:cNvSpPr/>
          <p:nvPr/>
        </p:nvSpPr>
        <p:spPr>
          <a:xfrm rot="5400000">
            <a:off x="2645532" y="2043100"/>
            <a:ext cx="864096" cy="4644008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Мини-музей «Завод»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Взаимодействие ДОУ и семьи в вопросах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воспитания, обучения и развития подрастающего поколения в интересах личности, общества и государства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75989" y="1734835"/>
            <a:ext cx="4668011" cy="51231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Цель социального партнерства ДОУ  с родителями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базируется на выполнении требований ФГОС: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придать открытый характер  образовательному процессу на основе сотрудничества  с семьями воспитанников;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вовлечь родителей  в образовательный процесс, в том числе посредством создания  образовательных проектов совместно с семьей на основе выявления потребностей и поддержки образовательных принципов семьи. (Раздел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,пункт 3.2.5.5.)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47531" y="1646802"/>
            <a:ext cx="3840427" cy="11341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3541" y="3537012"/>
            <a:ext cx="3840427" cy="11341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47531" y="5427222"/>
            <a:ext cx="3840427" cy="11341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партнеры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Двойная стрелка вверх/вниз 28"/>
          <p:cNvSpPr/>
          <p:nvPr/>
        </p:nvSpPr>
        <p:spPr>
          <a:xfrm>
            <a:off x="2075723" y="2780928"/>
            <a:ext cx="646176" cy="756084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трелка вверх/вниз 29"/>
          <p:cNvSpPr/>
          <p:nvPr/>
        </p:nvSpPr>
        <p:spPr>
          <a:xfrm>
            <a:off x="2075723" y="4671138"/>
            <a:ext cx="646176" cy="756084"/>
          </a:xfrm>
          <a:prstGeom prst="upDownArrow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79" name="Rectangle 3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304800" y="890718"/>
            <a:ext cx="8839200" cy="5967281"/>
            <a:chOff x="304800" y="890718"/>
            <a:chExt cx="8839200" cy="5967281"/>
          </a:xfrm>
        </p:grpSpPr>
        <p:sp>
          <p:nvSpPr>
            <p:cNvPr id="35878" name="AutoShape 38"/>
            <p:cNvSpPr>
              <a:spLocks noChangeAspect="1" noChangeArrowheads="1"/>
            </p:cNvSpPr>
            <p:nvPr/>
          </p:nvSpPr>
          <p:spPr bwMode="auto">
            <a:xfrm>
              <a:off x="304800" y="890718"/>
              <a:ext cx="8839200" cy="596728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1219200" y="971357"/>
              <a:ext cx="2895600" cy="403195"/>
            </a:xfrm>
            <a:prstGeom prst="flowChartProcess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ФОРМЫ  РАБОТЫ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AutoShape 6"/>
            <p:cNvSpPr>
              <a:spLocks noChangeArrowheads="1"/>
            </p:cNvSpPr>
            <p:nvPr/>
          </p:nvSpPr>
          <p:spPr bwMode="auto">
            <a:xfrm>
              <a:off x="5029200" y="971357"/>
              <a:ext cx="3048000" cy="430074"/>
            </a:xfrm>
            <a:prstGeom prst="flowChartProcess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СОДЕРЖАНИЕ</a:t>
              </a:r>
              <a:endParaRPr kumimoji="0" 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РАБОТЫ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1219200" y="1616469"/>
              <a:ext cx="2133600" cy="510713"/>
            </a:xfrm>
            <a:prstGeom prst="flowChartAlternateProcess">
              <a:avLst/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Общесадовские встречи с родителями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3657600" y="1535830"/>
              <a:ext cx="4267200" cy="645112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Воспитательно-образовательные возможности МБДОУ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1219200" y="2503497"/>
              <a:ext cx="2133600" cy="483834"/>
            </a:xfrm>
            <a:prstGeom prst="flowChartAlternateProcess">
              <a:avLst/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Мини-школа для родителей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1219200" y="3390525"/>
              <a:ext cx="2133600" cy="430074"/>
            </a:xfrm>
            <a:prstGeom prst="flowChartAlternateProcess">
              <a:avLst/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Реализация проекта «Педагог-ребенок-родитель»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1219200" y="6293528"/>
              <a:ext cx="2133600" cy="430074"/>
            </a:xfrm>
            <a:prstGeom prst="flowChartAlternateProcess">
              <a:avLst/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Почта «Доверие»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1219200" y="4842027"/>
              <a:ext cx="2133600" cy="430074"/>
            </a:xfrm>
            <a:prstGeom prst="flowChartAlternateProcess">
              <a:avLst/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Семинары с элементами тренинга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1219200" y="5567777"/>
              <a:ext cx="2133600" cy="430074"/>
            </a:xfrm>
            <a:prstGeom prst="flowChartAlternateProcess">
              <a:avLst/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Совместное проведение досугов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1219200" y="4116276"/>
              <a:ext cx="2133600" cy="430074"/>
            </a:xfrm>
            <a:prstGeom prst="flowChartAlternateProcess">
              <a:avLst/>
            </a:prstGeom>
            <a:solidFill>
              <a:srgbClr val="FFFF00"/>
            </a:solidFill>
            <a:ln w="9525">
              <a:solidFill>
                <a:srgbClr val="99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Педагогический практикум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3657600" y="4715692"/>
              <a:ext cx="4267200" cy="610168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Совершенствование форм взаимодействия с родителями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>
              <a:off x="3657600" y="3954998"/>
              <a:ext cx="4267200" cy="591352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Развитие мотивации родителей к управлению МБДОУ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>
              <a:off x="3657600" y="3250751"/>
              <a:ext cx="4267200" cy="623608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Перспективное решение проблемы  сотрудничества МБДОУ с родителями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19"/>
            <p:cNvSpPr>
              <a:spLocks noChangeArrowheads="1"/>
            </p:cNvSpPr>
            <p:nvPr/>
          </p:nvSpPr>
          <p:spPr bwMode="auto">
            <a:xfrm>
              <a:off x="3657600" y="6212889"/>
              <a:ext cx="4267200" cy="564473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Родительские опасения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20"/>
            <p:cNvSpPr>
              <a:spLocks noChangeArrowheads="1"/>
            </p:cNvSpPr>
            <p:nvPr/>
          </p:nvSpPr>
          <p:spPr bwMode="auto">
            <a:xfrm>
              <a:off x="3657600" y="2363723"/>
              <a:ext cx="4267200" cy="725751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Особенности воспитания  и образования детей раннего возраста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AutoShape 21"/>
            <p:cNvSpPr>
              <a:spLocks noChangeArrowheads="1"/>
            </p:cNvSpPr>
            <p:nvPr/>
          </p:nvSpPr>
          <p:spPr bwMode="auto">
            <a:xfrm>
              <a:off x="3657600" y="5487138"/>
              <a:ext cx="4267200" cy="564473"/>
            </a:xfrm>
            <a:prstGeom prst="flowChartTerminator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Воспитание ребенка на семейных традициях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22"/>
            <p:cNvSpPr>
              <a:spLocks noChangeShapeType="1"/>
            </p:cNvSpPr>
            <p:nvPr/>
          </p:nvSpPr>
          <p:spPr bwMode="auto">
            <a:xfrm>
              <a:off x="4114800" y="1172953"/>
              <a:ext cx="914400" cy="4571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AutoShape 23"/>
            <p:cNvSpPr>
              <a:spLocks noChangeShapeType="1"/>
            </p:cNvSpPr>
            <p:nvPr/>
          </p:nvSpPr>
          <p:spPr bwMode="auto">
            <a:xfrm>
              <a:off x="2286000" y="2127182"/>
              <a:ext cx="1" cy="3763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AutoShape 24"/>
            <p:cNvSpPr>
              <a:spLocks noChangeShapeType="1"/>
            </p:cNvSpPr>
            <p:nvPr/>
          </p:nvSpPr>
          <p:spPr bwMode="auto">
            <a:xfrm>
              <a:off x="2286000" y="2987331"/>
              <a:ext cx="1" cy="40319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AutoShape 25"/>
            <p:cNvSpPr>
              <a:spLocks noChangeShapeType="1"/>
            </p:cNvSpPr>
            <p:nvPr/>
          </p:nvSpPr>
          <p:spPr bwMode="auto">
            <a:xfrm>
              <a:off x="2286000" y="3820600"/>
              <a:ext cx="1" cy="2956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AutoShape 26"/>
            <p:cNvSpPr>
              <a:spLocks noChangeShapeType="1"/>
            </p:cNvSpPr>
            <p:nvPr/>
          </p:nvSpPr>
          <p:spPr bwMode="auto">
            <a:xfrm>
              <a:off x="2286000" y="4546350"/>
              <a:ext cx="1" cy="2956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AutoShape 27"/>
            <p:cNvSpPr>
              <a:spLocks noChangeShapeType="1"/>
            </p:cNvSpPr>
            <p:nvPr/>
          </p:nvSpPr>
          <p:spPr bwMode="auto">
            <a:xfrm>
              <a:off x="2286000" y="5272101"/>
              <a:ext cx="1" cy="2956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AutoShape 28"/>
            <p:cNvSpPr>
              <a:spLocks noChangeShapeType="1"/>
            </p:cNvSpPr>
            <p:nvPr/>
          </p:nvSpPr>
          <p:spPr bwMode="auto">
            <a:xfrm>
              <a:off x="2286000" y="5997851"/>
              <a:ext cx="1" cy="2956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2286000" y="1455191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352800" y="1858385"/>
              <a:ext cx="304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3352800" y="2745414"/>
              <a:ext cx="304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3352800" y="3632442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0" name="Line 33"/>
            <p:cNvSpPr>
              <a:spLocks noChangeShapeType="1"/>
            </p:cNvSpPr>
            <p:nvPr/>
          </p:nvSpPr>
          <p:spPr bwMode="auto">
            <a:xfrm>
              <a:off x="3352800" y="3632442"/>
              <a:ext cx="304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842" name="Line 34"/>
            <p:cNvSpPr>
              <a:spLocks noChangeShapeType="1"/>
            </p:cNvSpPr>
            <p:nvPr/>
          </p:nvSpPr>
          <p:spPr bwMode="auto">
            <a:xfrm>
              <a:off x="3352800" y="4277554"/>
              <a:ext cx="304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3352800" y="5083943"/>
              <a:ext cx="304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36"/>
            <p:cNvSpPr>
              <a:spLocks noChangeShapeType="1"/>
            </p:cNvSpPr>
            <p:nvPr/>
          </p:nvSpPr>
          <p:spPr bwMode="auto">
            <a:xfrm>
              <a:off x="3352800" y="572905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3352800" y="5809694"/>
              <a:ext cx="304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3352800" y="6535444"/>
              <a:ext cx="304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86000" y="1374552"/>
              <a:ext cx="0" cy="2419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2" name="Заголовок 41"/>
          <p:cNvSpPr>
            <a:spLocks noGrp="1"/>
          </p:cNvSpPr>
          <p:nvPr>
            <p:ph type="title"/>
          </p:nvPr>
        </p:nvSpPr>
        <p:spPr>
          <a:xfrm>
            <a:off x="347531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ФОРМЫ ВЗАИМОДЕЙСТВИЯ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23528" y="1124744"/>
            <a:ext cx="792088" cy="5544616"/>
          </a:xfrm>
          <a:prstGeom prst="roundRect">
            <a:avLst/>
          </a:prstGeom>
          <a:solidFill>
            <a:srgbClr val="94B8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Школа   родительской   поддержки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8100392" y="1052736"/>
            <a:ext cx="792088" cy="5544616"/>
          </a:xfrm>
          <a:prstGeom prst="roundRect">
            <a:avLst/>
          </a:prstGeom>
          <a:solidFill>
            <a:srgbClr val="94B85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Система   развития   профессионального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  мастерства   педагогов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500217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7531" y="944724"/>
            <a:ext cx="4110213" cy="2124236"/>
          </a:xfrm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96952"/>
            <a:ext cx="385192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трелка вправо 4"/>
          <p:cNvSpPr/>
          <p:nvPr/>
        </p:nvSpPr>
        <p:spPr>
          <a:xfrm>
            <a:off x="539553" y="2888940"/>
            <a:ext cx="3816351" cy="1728787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 «Цветные ладошки»</a:t>
            </a:r>
          </a:p>
        </p:txBody>
      </p:sp>
      <p:sp>
        <p:nvSpPr>
          <p:cNvPr id="7" name="Стрелка влево 6"/>
          <p:cNvSpPr/>
          <p:nvPr/>
        </p:nvSpPr>
        <p:spPr>
          <a:xfrm>
            <a:off x="5004048" y="692696"/>
            <a:ext cx="3743325" cy="1871662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«Мамина школа»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0"/>
            <a:ext cx="7296811" cy="8367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работы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семейных клубов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S5002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5105"/>
            <a:ext cx="399593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трелка влево 8"/>
          <p:cNvSpPr/>
          <p:nvPr/>
        </p:nvSpPr>
        <p:spPr>
          <a:xfrm>
            <a:off x="4572000" y="4797152"/>
            <a:ext cx="3743325" cy="1871662"/>
          </a:xfrm>
          <a:prstGeom prst="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«Занимательные звуки»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рамках взаимодействия разработаны 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44825"/>
            <a:ext cx="8229600" cy="4525963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мини-программы, творческие планы педагогов по совершенствованию  уровня профессиональной компетентности ;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созданы клубы социального партнерства: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а) « Юные садоводы» ( во взаимодействии ДОУ и ФГНУ «ВНИИС имени И.В. Мичурина»,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б) « Мир  профессий современного промышленного предприятия»( во взаимодействии с ОАО «Мичуринский завод «Прогресс»);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функционируют семейные  клубы.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Партнерство ДОУ с учреждениями социума как ресурс реализации ГОУ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785395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dirty="0" smtClean="0"/>
              <a:t>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«Социальное партнерство- особый тип совместной деятельности  между  субъектами образовательного процесса, характеризующийся доверием, общими целями и ценностями,  добровольностью и долговременностью</a:t>
            </a:r>
          </a:p>
          <a:p>
            <a:pPr marL="0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отношений, а также признанием взаимной ответственности сторон за результат их сотрудничества и развития»                                       И.А. Хоменко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35844" name="Picture 4" descr="Тамбовские даты. 2011 год. - ТОУНБ им. А. С. Пушк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2376264" cy="118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6" name="Picture 6" descr="Мичуринск - Википед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1" y="3140968"/>
            <a:ext cx="262723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8" name="Picture 8" descr="Культура &quot;Тамбовский курьер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2" y="4797152"/>
            <a:ext cx="2360263" cy="1269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И снова выставка... Город-наукоград Мичуринс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717033"/>
            <a:ext cx="2232248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6911752" y="4077072"/>
            <a:ext cx="2232248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ФГБОУ ВПО </a:t>
            </a:r>
            <a:r>
              <a:rPr lang="ru-RU" b="1" dirty="0" err="1" smtClean="0">
                <a:solidFill>
                  <a:schemeClr val="tx1"/>
                </a:solidFill>
              </a:rPr>
              <a:t>МичГАУ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0" y="3861048"/>
            <a:ext cx="2939819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ФГБНУ «ВНИИС»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35829" y="2924944"/>
            <a:ext cx="2880320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Дом-музей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А.М. Герасимова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08171" y="5943600"/>
            <a:ext cx="2856317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Мичуринский  драматический театр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Picture 4" descr="E:\бренд бук\фото 2014\завод осень14\S500409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531" y="5211198"/>
            <a:ext cx="2424269" cy="1187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0" y="6183306"/>
            <a:ext cx="3096344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ОАО «Мичуринский завод «Прогресс»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2290" name="Picture 2" descr="http://krasivye-mesta.ru/img/House-Museum-Michurin-ne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2" y="5561856"/>
            <a:ext cx="2328257" cy="999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227851" y="4941168"/>
            <a:ext cx="2496277" cy="9144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Дом-музей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И.В. Мичурина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AutoShape 7"/>
          <p:cNvSpPr>
            <a:spLocks noChangeArrowheads="1"/>
          </p:cNvSpPr>
          <p:nvPr/>
        </p:nvSpPr>
        <p:spPr bwMode="gray">
          <a:xfrm>
            <a:off x="179512" y="3284984"/>
            <a:ext cx="2472275" cy="1080120"/>
          </a:xfrm>
          <a:prstGeom prst="roundRect">
            <a:avLst>
              <a:gd name="adj" fmla="val 11921"/>
            </a:avLst>
          </a:prstGeom>
          <a:solidFill>
            <a:srgbClr val="33CCFF"/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r>
              <a:rPr lang="ru-RU" sz="2000" dirty="0" smtClean="0"/>
              <a:t> 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«Ранняя </a:t>
            </a:r>
          </a:p>
          <a:p>
            <a:pPr algn="ctr"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профориентация»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gray">
          <a:xfrm>
            <a:off x="539552" y="5085184"/>
            <a:ext cx="2160240" cy="1044116"/>
          </a:xfrm>
          <a:prstGeom prst="roundRect">
            <a:avLst>
              <a:gd name="adj" fmla="val 11921"/>
            </a:avLst>
          </a:prstGeom>
          <a:solidFill>
            <a:srgbClr val="3399FF"/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55576" y="5301208"/>
            <a:ext cx="180020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marL="457200" indent="-457200" algn="ctr">
              <a:spcBef>
                <a:spcPts val="0"/>
              </a:spcBef>
              <a:buClr>
                <a:schemeClr val="tx1"/>
              </a:buCl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«Юные</a:t>
            </a:r>
          </a:p>
          <a:p>
            <a:pPr marL="457200" indent="-457200" algn="ctr">
              <a:spcBef>
                <a:spcPts val="0"/>
              </a:spcBef>
              <a:buClr>
                <a:schemeClr val="tx1"/>
              </a:buCl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садоводы»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gray">
          <a:xfrm>
            <a:off x="6372201" y="2996952"/>
            <a:ext cx="2521844" cy="1296144"/>
          </a:xfrm>
          <a:prstGeom prst="roundRect">
            <a:avLst>
              <a:gd name="adj" fmla="val 11921"/>
            </a:avLst>
          </a:prstGeom>
          <a:solidFill>
            <a:srgbClr val="33CCFF"/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28" name="AutoShape 11"/>
          <p:cNvSpPr>
            <a:spLocks noChangeArrowheads="1"/>
          </p:cNvSpPr>
          <p:nvPr/>
        </p:nvSpPr>
        <p:spPr bwMode="gray">
          <a:xfrm>
            <a:off x="6300192" y="5049180"/>
            <a:ext cx="2304256" cy="1026114"/>
          </a:xfrm>
          <a:prstGeom prst="roundRect">
            <a:avLst>
              <a:gd name="adj" fmla="val 11921"/>
            </a:avLst>
          </a:prstGeom>
          <a:solidFill>
            <a:srgbClr val="3399FF"/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156178" y="5157192"/>
            <a:ext cx="244827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Clr>
                <a:schemeClr val="tx1"/>
              </a:buCl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«Откуда хлеб пришел?»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spcBef>
                <a:spcPct val="50000"/>
              </a:spcBef>
              <a:buClr>
                <a:schemeClr val="tx1"/>
              </a:buClr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gray">
          <a:xfrm>
            <a:off x="3323862" y="5049181"/>
            <a:ext cx="2449836" cy="1044116"/>
          </a:xfrm>
          <a:prstGeom prst="roundRect">
            <a:avLst>
              <a:gd name="adj" fmla="val 11921"/>
            </a:avLst>
          </a:prstGeom>
          <a:solidFill>
            <a:srgbClr val="33CCFF"/>
          </a:solidFill>
          <a:ln w="25400">
            <a:solidFill>
              <a:srgbClr val="FF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«Я б в рабочие 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пошел»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372200" y="3212976"/>
            <a:ext cx="2448272" cy="864096"/>
          </a:xfrm>
          <a:prstGeom prst="rect">
            <a:avLst/>
          </a:prstGeom>
          <a:solidFill>
            <a:srgbClr val="33CC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Доу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семья – первый социум для ребенка»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21" descr="YG_circl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766" y="1214754"/>
            <a:ext cx="422446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3347864" y="1932058"/>
            <a:ext cx="2376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Заголовок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как форма реализации социального партнерства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cxnSp>
        <p:nvCxnSpPr>
          <p:cNvPr id="52" name="Прямая со стрелкой 51"/>
          <p:cNvCxnSpPr/>
          <p:nvPr/>
        </p:nvCxnSpPr>
        <p:spPr>
          <a:xfrm flipH="1">
            <a:off x="1211629" y="2132857"/>
            <a:ext cx="1248137" cy="115212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48" idx="2"/>
          </p:cNvCxnSpPr>
          <p:nvPr/>
        </p:nvCxnSpPr>
        <p:spPr>
          <a:xfrm flipH="1">
            <a:off x="2075723" y="3302986"/>
            <a:ext cx="2496277" cy="174619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475990" y="3374994"/>
            <a:ext cx="73572" cy="165618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48" idx="2"/>
            <a:endCxn id="28" idx="0"/>
          </p:cNvCxnSpPr>
          <p:nvPr/>
        </p:nvCxnSpPr>
        <p:spPr>
          <a:xfrm>
            <a:off x="4572000" y="3302986"/>
            <a:ext cx="2880320" cy="1746194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684235" y="2132856"/>
            <a:ext cx="1009676" cy="86409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4"/>
          <p:cNvGrpSpPr/>
          <p:nvPr/>
        </p:nvGrpSpPr>
        <p:grpSpPr>
          <a:xfrm>
            <a:off x="251520" y="1628801"/>
            <a:ext cx="8352928" cy="4896544"/>
            <a:chOff x="251520" y="836712"/>
            <a:chExt cx="8352928" cy="4896544"/>
          </a:xfrm>
        </p:grpSpPr>
        <p:sp>
          <p:nvSpPr>
            <p:cNvPr id="62467" name="Freeform 2"/>
            <p:cNvSpPr>
              <a:spLocks/>
            </p:cNvSpPr>
            <p:nvPr/>
          </p:nvSpPr>
          <p:spPr bwMode="ltGray">
            <a:xfrm flipH="1">
              <a:off x="251520" y="836712"/>
              <a:ext cx="4089573" cy="2255829"/>
            </a:xfrm>
            <a:custGeom>
              <a:avLst/>
              <a:gdLst>
                <a:gd name="T0" fmla="*/ 2147483647 w 1299"/>
                <a:gd name="T1" fmla="*/ 2147483647 h 1008"/>
                <a:gd name="T2" fmla="*/ 2147483647 w 1299"/>
                <a:gd name="T3" fmla="*/ 2147483647 h 1008"/>
                <a:gd name="T4" fmla="*/ 2147483647 w 1299"/>
                <a:gd name="T5" fmla="*/ 2147483647 h 1008"/>
                <a:gd name="T6" fmla="*/ 2147483647 w 1299"/>
                <a:gd name="T7" fmla="*/ 0 h 1008"/>
                <a:gd name="T8" fmla="*/ 2147483647 w 1299"/>
                <a:gd name="T9" fmla="*/ 0 h 1008"/>
                <a:gd name="T10" fmla="*/ 0 w 1299"/>
                <a:gd name="T11" fmla="*/ 2147483647 h 1008"/>
                <a:gd name="T12" fmla="*/ 2147483647 w 1299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68" name="Freeform 3"/>
            <p:cNvSpPr>
              <a:spLocks/>
            </p:cNvSpPr>
            <p:nvPr/>
          </p:nvSpPr>
          <p:spPr bwMode="ltGray">
            <a:xfrm>
              <a:off x="4427984" y="908720"/>
              <a:ext cx="4077987" cy="2344641"/>
            </a:xfrm>
            <a:custGeom>
              <a:avLst/>
              <a:gdLst>
                <a:gd name="T0" fmla="*/ 2147483647 w 1299"/>
                <a:gd name="T1" fmla="*/ 2147483647 h 1008"/>
                <a:gd name="T2" fmla="*/ 2147483647 w 1299"/>
                <a:gd name="T3" fmla="*/ 2147483647 h 1008"/>
                <a:gd name="T4" fmla="*/ 2147483647 w 1299"/>
                <a:gd name="T5" fmla="*/ 2147483647 h 1008"/>
                <a:gd name="T6" fmla="*/ 2147483647 w 1299"/>
                <a:gd name="T7" fmla="*/ 0 h 1008"/>
                <a:gd name="T8" fmla="*/ 2147483647 w 1299"/>
                <a:gd name="T9" fmla="*/ 0 h 1008"/>
                <a:gd name="T10" fmla="*/ 0 w 1299"/>
                <a:gd name="T11" fmla="*/ 2147483647 h 1008"/>
                <a:gd name="T12" fmla="*/ 2147483647 w 1299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2469" name="Freeform 4"/>
            <p:cNvSpPr>
              <a:spLocks/>
            </p:cNvSpPr>
            <p:nvPr/>
          </p:nvSpPr>
          <p:spPr bwMode="ltGray">
            <a:xfrm>
              <a:off x="251520" y="3234655"/>
              <a:ext cx="3985306" cy="2486756"/>
            </a:xfrm>
            <a:custGeom>
              <a:avLst/>
              <a:gdLst>
                <a:gd name="T0" fmla="*/ 2147483647 w 1299"/>
                <a:gd name="T1" fmla="*/ 2147483647 h 1008"/>
                <a:gd name="T2" fmla="*/ 2147483647 w 1299"/>
                <a:gd name="T3" fmla="*/ 2147483647 h 1008"/>
                <a:gd name="T4" fmla="*/ 2147483647 w 1299"/>
                <a:gd name="T5" fmla="*/ 2147483647 h 1008"/>
                <a:gd name="T6" fmla="*/ 2147483647 w 1299"/>
                <a:gd name="T7" fmla="*/ 0 h 1008"/>
                <a:gd name="T8" fmla="*/ 2147483647 w 1299"/>
                <a:gd name="T9" fmla="*/ 0 h 1008"/>
                <a:gd name="T10" fmla="*/ 0 w 1299"/>
                <a:gd name="T11" fmla="*/ 2147483647 h 1008"/>
                <a:gd name="T12" fmla="*/ 2147483647 w 1299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470" name="Freeform 5"/>
            <p:cNvSpPr>
              <a:spLocks/>
            </p:cNvSpPr>
            <p:nvPr/>
          </p:nvSpPr>
          <p:spPr bwMode="ltGray">
            <a:xfrm flipH="1">
              <a:off x="4526455" y="3323468"/>
              <a:ext cx="4077993" cy="2409788"/>
            </a:xfrm>
            <a:custGeom>
              <a:avLst/>
              <a:gdLst>
                <a:gd name="T0" fmla="*/ 2147483647 w 1299"/>
                <a:gd name="T1" fmla="*/ 2147483647 h 1008"/>
                <a:gd name="T2" fmla="*/ 2147483647 w 1299"/>
                <a:gd name="T3" fmla="*/ 2147483647 h 1008"/>
                <a:gd name="T4" fmla="*/ 2147483647 w 1299"/>
                <a:gd name="T5" fmla="*/ 2147483647 h 1008"/>
                <a:gd name="T6" fmla="*/ 2147483647 w 1299"/>
                <a:gd name="T7" fmla="*/ 0 h 1008"/>
                <a:gd name="T8" fmla="*/ 2147483647 w 1299"/>
                <a:gd name="T9" fmla="*/ 0 h 1008"/>
                <a:gd name="T10" fmla="*/ 0 w 1299"/>
                <a:gd name="T11" fmla="*/ 2147483647 h 1008"/>
                <a:gd name="T12" fmla="*/ 2147483647 w 1299"/>
                <a:gd name="T13" fmla="*/ 2147483647 h 10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9"/>
                <a:gd name="T22" fmla="*/ 0 h 1008"/>
                <a:gd name="T23" fmla="*/ 1299 w 1299"/>
                <a:gd name="T24" fmla="*/ 1008 h 10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9" h="1008">
                  <a:moveTo>
                    <a:pt x="303" y="1008"/>
                  </a:moveTo>
                  <a:cubicBezTo>
                    <a:pt x="801" y="1008"/>
                    <a:pt x="1299" y="1008"/>
                    <a:pt x="1299" y="1008"/>
                  </a:cubicBezTo>
                  <a:cubicBezTo>
                    <a:pt x="1299" y="1008"/>
                    <a:pt x="1297" y="661"/>
                    <a:pt x="1296" y="315"/>
                  </a:cubicBezTo>
                  <a:cubicBezTo>
                    <a:pt x="1290" y="150"/>
                    <a:pt x="1161" y="0"/>
                    <a:pt x="942" y="0"/>
                  </a:cubicBezTo>
                  <a:cubicBezTo>
                    <a:pt x="472" y="0"/>
                    <a:pt x="3" y="0"/>
                    <a:pt x="3" y="0"/>
                  </a:cubicBezTo>
                  <a:cubicBezTo>
                    <a:pt x="3" y="0"/>
                    <a:pt x="1" y="361"/>
                    <a:pt x="0" y="723"/>
                  </a:cubicBezTo>
                  <a:cubicBezTo>
                    <a:pt x="0" y="915"/>
                    <a:pt x="144" y="1002"/>
                    <a:pt x="303" y="1008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  <a:headEnd/>
              <a:tailEnd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83" name="Text Box 7"/>
            <p:cNvSpPr txBox="1">
              <a:spLocks noChangeArrowheads="1"/>
            </p:cNvSpPr>
            <p:nvPr/>
          </p:nvSpPr>
          <p:spPr bwMode="black">
            <a:xfrm>
              <a:off x="877147" y="1369593"/>
              <a:ext cx="2808519" cy="15696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ru-RU" sz="24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МБОУ ДОД «Детская музыкальная школа»</a:t>
              </a:r>
              <a:endPara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25" name="Text Box 9"/>
            <p:cNvSpPr txBox="1">
              <a:spLocks noChangeArrowheads="1"/>
            </p:cNvSpPr>
            <p:nvPr/>
          </p:nvSpPr>
          <p:spPr bwMode="black">
            <a:xfrm>
              <a:off x="5652120" y="3429000"/>
              <a:ext cx="2615917" cy="1200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2400" b="1" dirty="0" smtClean="0">
                  <a:solidFill>
                    <a:schemeClr val="bg2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МБОУ ДОД «Центр детского творчества» </a:t>
              </a:r>
              <a:endParaRPr lang="en-US" sz="2400" b="1" dirty="0">
                <a:solidFill>
                  <a:schemeClr val="bg2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7186" name="Text Box 10"/>
            <p:cNvSpPr txBox="1">
              <a:spLocks noChangeArrowheads="1"/>
            </p:cNvSpPr>
            <p:nvPr/>
          </p:nvSpPr>
          <p:spPr bwMode="black">
            <a:xfrm>
              <a:off x="539552" y="3645024"/>
              <a:ext cx="2815183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ru-RU" sz="24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МБОУ ДОД «Детско-юношеская спортивная школа»</a:t>
              </a:r>
              <a:endParaRPr lang="en-US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87" name="Text Box 11"/>
            <p:cNvSpPr txBox="1">
              <a:spLocks noChangeArrowheads="1"/>
            </p:cNvSpPr>
            <p:nvPr/>
          </p:nvSpPr>
          <p:spPr bwMode="black">
            <a:xfrm>
              <a:off x="5360583" y="1369593"/>
              <a:ext cx="2859823" cy="12003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ru-RU" sz="2400" b="1" dirty="0" smtClean="0">
                  <a:solidFill>
                    <a:schemeClr val="bg2"/>
                  </a:solidFill>
                  <a:latin typeface="Times New Roman" pitchFamily="18" charset="0"/>
                  <a:cs typeface="Times New Roman" pitchFamily="18" charset="0"/>
                </a:rPr>
                <a:t>МБОУ ДОД «Станция юных натуралистов</a:t>
              </a:r>
              <a:endParaRPr lang="ru-RU" sz="24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3035829" y="2492896"/>
              <a:ext cx="2616291" cy="144016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МБДОУ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Взаимодействие с учреждениями дополнительного образования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МБДОУ        учреждения дополнительного образования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взаимодействия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удовлетворение  запросов семьи  по развитию индивидуальных  способностей детей 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расширение образовательного пространства МБДОУ на основе использования потенциала  учреждений дополнительного образования.</a:t>
            </a:r>
            <a:endParaRPr lang="ru-RU" sz="28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3779912" y="692696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610" name="Picture 2" descr="Областные соревнования по греко-римской борьбе среди юношей 2000-2001 гг.р. - 11 Марта 2013 - Официальный сайт ГОУ ДОД ОблДЮС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2054" y="4941168"/>
            <a:ext cx="351227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3" name="Picture 5" descr="F:\танцевальные коллективы\контраст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869160"/>
            <a:ext cx="3264363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 социального партнерства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условий для осознания всеми социальными партнерами значимости проблемы государственно-общественного управления  в МБДОУ и положительной мотивации на установление партнерских взаимоотношений.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Содействие развитию  ДОУ как учреждения, способного  ответить на запросы государства, общества, семьи по воспитанию подрастающего поколения.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Обеспечение непрерывного процесса социализации детей, удовлетворение их интересов к научной, исследовательской деятельности, способной оказать влияние на  выбор их будущей  профессии.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Формирование активной позиции социальных партнеров  как полноправных  участников управленческой деятельности МБДОУ.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Повышение конкурентной способности  МБДОУ на рынке образовательных услуг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Условия социального партнерства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Осознание каждым субъектом своей роли, статуса в обществе  и своих  возможностей  в реализации форм государственно-общественного управления в МБДОУ.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Установление доверительных и деловых контактов между партнерами.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Динамичное реагирование на   образовательные потребности и воспитательные запросы родителей (законных представителей).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Внедрение активных форм  социального партнерства на основе использования образовательного и воспитательного потенциала каждого социального партнёра.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Непрерывное агроэкологическое образование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747798" y="1376772"/>
            <a:ext cx="3648405" cy="1512168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«Детский сад комбинированного вида»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г. Мичуринска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747797" y="3050958"/>
            <a:ext cx="3744416" cy="1566174"/>
          </a:xfrm>
          <a:prstGeom prst="downArrowCallou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СОШ № 1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 Мичуринска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7797" y="4671138"/>
            <a:ext cx="3840427" cy="102611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ФГБОУ ВПО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МичГАУ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2519499" cy="1254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 l="13481" t="5626" r="11865" b="11333"/>
          <a:stretch>
            <a:fillRect/>
          </a:stretch>
        </p:blipFill>
        <p:spPr bwMode="auto">
          <a:xfrm>
            <a:off x="251520" y="4221088"/>
            <a:ext cx="2016224" cy="2502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 l="6211" r="2184" b="5585"/>
          <a:stretch>
            <a:fillRect/>
          </a:stretch>
        </p:blipFill>
        <p:spPr bwMode="auto">
          <a:xfrm>
            <a:off x="7020272" y="4581128"/>
            <a:ext cx="1979712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 l="5342" t="1870" r="3747" b="3044"/>
          <a:stretch>
            <a:fillRect/>
          </a:stretch>
        </p:blipFill>
        <p:spPr bwMode="auto">
          <a:xfrm>
            <a:off x="6839744" y="2492896"/>
            <a:ext cx="2304256" cy="2129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E:\декабрь 2014\105SSCAM\S500435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588224" y="908720"/>
            <a:ext cx="2555776" cy="1455564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1" name="Picture 4" descr="F:\DCIM\105SSCAM\S500387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052736"/>
            <a:ext cx="2432271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Взаимодействие с учреждениями науки в рамках непрерывного агроэкологического образования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15816" y="1988841"/>
            <a:ext cx="3168352" cy="10081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МБДОУ «Детский сад комбинированного вида»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 Мичуринска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284985"/>
            <a:ext cx="3168352" cy="1008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ФГБОУ ВПО 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МичГАУ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3284985"/>
            <a:ext cx="3168352" cy="1008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ФГБНУ «ВНИИС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им. И.В. Мичурина»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5013177"/>
            <a:ext cx="1440160" cy="7920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НИТЛ </a:t>
            </a:r>
            <a:r>
              <a:rPr lang="ru-RU" dirty="0" err="1" smtClean="0"/>
              <a:t>МичГАУ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6021289"/>
            <a:ext cx="2232248" cy="72008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УНЛ хлебопечения «</a:t>
            </a:r>
            <a:r>
              <a:rPr lang="ru-RU" sz="1600" dirty="0" err="1" smtClean="0"/>
              <a:t>Биоздравпродукт</a:t>
            </a:r>
            <a:r>
              <a:rPr lang="ru-RU" sz="1600" dirty="0" smtClean="0"/>
              <a:t>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9712" y="5013177"/>
            <a:ext cx="2088232" cy="79208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Теплицы ФГУП учхоз «Роща» </a:t>
            </a:r>
            <a:r>
              <a:rPr lang="ru-RU" sz="1600" dirty="0" err="1" smtClean="0"/>
              <a:t>МичГАУ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55976" y="4725144"/>
            <a:ext cx="1944216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Отдел размножения плодовых культур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20272" y="4725144"/>
            <a:ext cx="1776197" cy="10801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Отдел экологии сада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52120" y="5949280"/>
            <a:ext cx="1728192" cy="90872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Лаборатория цветоводства</a:t>
            </a:r>
            <a:endParaRPr lang="ru-RU" sz="1600" dirty="0"/>
          </a:p>
        </p:txBody>
      </p:sp>
      <p:cxnSp>
        <p:nvCxnSpPr>
          <p:cNvPr id="14" name="Прямая со стрелкой 13"/>
          <p:cNvCxnSpPr>
            <a:stCxn id="4" idx="2"/>
            <a:endCxn id="7" idx="0"/>
          </p:cNvCxnSpPr>
          <p:nvPr/>
        </p:nvCxnSpPr>
        <p:spPr>
          <a:xfrm flipH="1">
            <a:off x="899592" y="4293097"/>
            <a:ext cx="1152128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  <a:endCxn id="9" idx="0"/>
          </p:cNvCxnSpPr>
          <p:nvPr/>
        </p:nvCxnSpPr>
        <p:spPr>
          <a:xfrm>
            <a:off x="2051721" y="4293097"/>
            <a:ext cx="972108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8" idx="0"/>
          </p:cNvCxnSpPr>
          <p:nvPr/>
        </p:nvCxnSpPr>
        <p:spPr>
          <a:xfrm flipH="1">
            <a:off x="1799693" y="4365105"/>
            <a:ext cx="180020" cy="16561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2" idx="0"/>
          </p:cNvCxnSpPr>
          <p:nvPr/>
        </p:nvCxnSpPr>
        <p:spPr>
          <a:xfrm>
            <a:off x="6516216" y="4293096"/>
            <a:ext cx="0" cy="16561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5220072" y="4293096"/>
            <a:ext cx="1296144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1" idx="0"/>
          </p:cNvCxnSpPr>
          <p:nvPr/>
        </p:nvCxnSpPr>
        <p:spPr>
          <a:xfrm>
            <a:off x="6588224" y="4293096"/>
            <a:ext cx="1320147" cy="4320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31"/>
          <p:cNvCxnSpPr>
            <a:stCxn id="3" idx="3"/>
          </p:cNvCxnSpPr>
          <p:nvPr/>
        </p:nvCxnSpPr>
        <p:spPr>
          <a:xfrm>
            <a:off x="6084168" y="2492897"/>
            <a:ext cx="576064" cy="792088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/>
          <p:nvPr/>
        </p:nvCxnSpPr>
        <p:spPr>
          <a:xfrm rot="10800000" flipV="1">
            <a:off x="2267744" y="2492896"/>
            <a:ext cx="576064" cy="864096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МБДОУ - ГНУ ВНИИС имени И.В.Мичурина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7957" y="1600201"/>
            <a:ext cx="4956043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 взаимодействия: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условий для удовлетворения запроса семьи  по развитию у  детей	 интереса к познавательно-исследовательской деятельности в процессе формирования их представлений о статусе родного города –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наукограда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/>
          </a:p>
        </p:txBody>
      </p:sp>
      <p:pic>
        <p:nvPicPr>
          <p:cNvPr id="30723" name="Picture 3" descr="E:\бренд бук\фото 2014\экскурсияВНИИС\S5004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941168"/>
            <a:ext cx="297633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E:\бренд бук\фото 2014\экскурсияВНИИС\S5004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84984"/>
            <a:ext cx="3007883" cy="1642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5" name="Picture 5" descr="E:\бренд бук\фото 2014\экскурсияВНИИС\S5004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56792"/>
            <a:ext cx="3072341" cy="175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Формирование профессиональных предпочтений детей  о профессиях, связанных со спецификой родного города – ведущее направление социального партнерства ДОУ и ГНУ ВНИИС.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7531" y="1646802"/>
            <a:ext cx="8339269" cy="52111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Формы взаимодействия: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День открытых дверей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«Воспитательно-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возможности социального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партнерства»;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разработка и реализация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совместных проектов;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совместные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педагогические советы;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экскурсии в ГНУ ВНИИИС;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встречи с сотрудниками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ГНУ ВНИИС в ДОУ;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сотрудников ГНУ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ВНИИС в акциях по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благоустройству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территории ДОУ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2053" y="3140968"/>
            <a:ext cx="3552395" cy="1828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Админ\Desktop\фото\S5004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941168"/>
            <a:ext cx="3552395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Админ\Desktop\фото\S5004009.JPG"/>
          <p:cNvPicPr>
            <a:picLocks noChangeAspect="1" noChangeArrowheads="1"/>
          </p:cNvPicPr>
          <p:nvPr/>
        </p:nvPicPr>
        <p:blipFill>
          <a:blip r:embed="rId4" cstate="print"/>
          <a:srcRect l="16177" t="9181" r="16176" b="33390"/>
          <a:stretch>
            <a:fillRect/>
          </a:stretch>
        </p:blipFill>
        <p:spPr bwMode="auto">
          <a:xfrm>
            <a:off x="5052053" y="1484784"/>
            <a:ext cx="3515883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323851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Экологический  центр</a:t>
            </a:r>
          </a:p>
        </p:txBody>
      </p:sp>
      <p:pic>
        <p:nvPicPr>
          <p:cNvPr id="4" name="Picture 2" descr="F:\DCIM\105SSCAM\S50038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6043" y="1160748"/>
            <a:ext cx="3168352" cy="1592796"/>
          </a:xfrm>
          <a:prstGeom prst="roundRect">
            <a:avLst>
              <a:gd name="adj" fmla="val 16667"/>
            </a:avLst>
          </a:prstGeom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F:\DCIM\105SSCAM\S50038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4075" y="4995174"/>
            <a:ext cx="3209792" cy="1566174"/>
          </a:xfrm>
          <a:prstGeom prst="roundRect">
            <a:avLst>
              <a:gd name="adj" fmla="val 16667"/>
            </a:avLst>
          </a:prstGeom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8370" name="Picture 2" descr="F:\DCIM\105SSCAM\S50038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2053" y="3104964"/>
            <a:ext cx="3203848" cy="1560441"/>
          </a:xfrm>
          <a:prstGeom prst="roundRect">
            <a:avLst>
              <a:gd name="adj" fmla="val 16667"/>
            </a:avLst>
          </a:prstGeom>
          <a:ln w="381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79512" y="9087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Агроэкологическое воспитание-новое направление в нашей деятельности.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2492896"/>
            <a:ext cx="493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Наши задачи:</a:t>
            </a:r>
            <a:endParaRPr lang="en-US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356992"/>
            <a:ext cx="4320480" cy="31683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представления детей о профессиях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агронаправленности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Прививать практические навыки и умения по уходу за растениями.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Обогащать знания детей о природе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раодного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края, ее многообразии, отличительных особенностях.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976</Words>
  <Application>Microsoft Office PowerPoint</Application>
  <PresentationFormat>Экран (4:3)</PresentationFormat>
  <Paragraphs>166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Партнерство ДОУ с учреждениями социума как ресурс реализации ГОУ.</vt:lpstr>
      <vt:lpstr>Задачи социального партнерства</vt:lpstr>
      <vt:lpstr>Условия социального партнерства </vt:lpstr>
      <vt:lpstr>Непрерывное агроэкологическое образование </vt:lpstr>
      <vt:lpstr>Взаимодействие с учреждениями науки в рамках непрерывного агроэкологического образования</vt:lpstr>
      <vt:lpstr>МБДОУ - ГНУ ВНИИС имени И.В.Мичурина </vt:lpstr>
      <vt:lpstr>Формирование профессиональных предпочтений детей  о профессиях, связанных со спецификой родного города – ведущее направление социального партнерства ДОУ и ГНУ ВНИИС.</vt:lpstr>
      <vt:lpstr>Экологический  центр</vt:lpstr>
      <vt:lpstr>Проект «Мини-теплица»</vt:lpstr>
      <vt:lpstr>МБДОУ      ОАО         завод «Прогресс»</vt:lpstr>
      <vt:lpstr>Наш детский сад старается возобновить лучшие отечественные традиции трудового воспитания, при помощи которого у детей формируются нравственные ориентиры, трудолюбие, сознание полезности труда</vt:lpstr>
      <vt:lpstr>Слайд 13</vt:lpstr>
      <vt:lpstr>Формы сотрудничества</vt:lpstr>
      <vt:lpstr> Широко используем возможности музейной педагогики.  Создаём тематические помещения, мини-музеи, коллекции в  группах</vt:lpstr>
      <vt:lpstr>    Взаимодействие ДОУ и семьи в вопросах воспитания, обучения и развития подрастающего поколения в интересах личности, общества и государства. </vt:lpstr>
      <vt:lpstr>ФОРМЫ ВЗАИМОДЕЙСТВИЯ</vt:lpstr>
      <vt:lpstr>Слайд 18</vt:lpstr>
      <vt:lpstr>В рамках взаимодействия разработаны : </vt:lpstr>
      <vt:lpstr>Проектная деятельность как форма реализации социального партнерства </vt:lpstr>
      <vt:lpstr>Взаимодействие с учреждениями дополнительного образования</vt:lpstr>
      <vt:lpstr>МБДОУ        учреждения дополнительного образования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Acer</cp:lastModifiedBy>
  <cp:revision>29</cp:revision>
  <dcterms:created xsi:type="dcterms:W3CDTF">2014-11-10T07:26:34Z</dcterms:created>
  <dcterms:modified xsi:type="dcterms:W3CDTF">2015-01-18T14:42:54Z</dcterms:modified>
</cp:coreProperties>
</file>