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5" r:id="rId2"/>
    <p:sldId id="258" r:id="rId3"/>
    <p:sldId id="271" r:id="rId4"/>
    <p:sldId id="338" r:id="rId5"/>
    <p:sldId id="345" r:id="rId6"/>
    <p:sldId id="351" r:id="rId7"/>
    <p:sldId id="353" r:id="rId8"/>
    <p:sldId id="302" r:id="rId9"/>
    <p:sldId id="276" r:id="rId10"/>
    <p:sldId id="350" r:id="rId11"/>
    <p:sldId id="342" r:id="rId12"/>
    <p:sldId id="344" r:id="rId13"/>
    <p:sldId id="340" r:id="rId14"/>
    <p:sldId id="301" r:id="rId15"/>
    <p:sldId id="341" r:id="rId16"/>
    <p:sldId id="294" r:id="rId17"/>
    <p:sldId id="293" r:id="rId18"/>
    <p:sldId id="354" r:id="rId19"/>
    <p:sldId id="355" r:id="rId20"/>
    <p:sldId id="356" r:id="rId21"/>
    <p:sldId id="327" r:id="rId22"/>
    <p:sldId id="346" r:id="rId23"/>
    <p:sldId id="299" r:id="rId24"/>
    <p:sldId id="303" r:id="rId25"/>
    <p:sldId id="335" r:id="rId26"/>
    <p:sldId id="328" r:id="rId27"/>
    <p:sldId id="329" r:id="rId28"/>
    <p:sldId id="331" r:id="rId29"/>
    <p:sldId id="311" r:id="rId30"/>
    <p:sldId id="31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FF8D"/>
    <a:srgbClr val="43913F"/>
    <a:srgbClr val="94B854"/>
    <a:srgbClr val="FF6699"/>
    <a:srgbClr val="00CC00"/>
    <a:srgbClr val="009900"/>
    <a:srgbClr val="00FF00"/>
    <a:srgbClr val="33CC33"/>
    <a:srgbClr val="00EE6C"/>
    <a:srgbClr val="00CC5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2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0F6C0-3B47-49E3-B628-2ED2A99626A4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75544-1666-4EC1-B15A-8C5380477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B10DB0-76B3-47D0-AFFA-F53415B0CEC7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5915D-FB59-4FCD-B17B-C29812BE6EAC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A2761F-0B4A-4DB0-9D74-2565197F1FD9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C228-7184-4B99-8366-CC131FBD41F1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434F-6F25-4BE8-A096-B94A1035E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C228-7184-4B99-8366-CC131FBD41F1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434F-6F25-4BE8-A096-B94A1035E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C228-7184-4B99-8366-CC131FBD41F1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434F-6F25-4BE8-A096-B94A1035E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C228-7184-4B99-8366-CC131FBD41F1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434F-6F25-4BE8-A096-B94A1035E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C228-7184-4B99-8366-CC131FBD41F1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434F-6F25-4BE8-A096-B94A1035E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C228-7184-4B99-8366-CC131FBD41F1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434F-6F25-4BE8-A096-B94A1035E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C228-7184-4B99-8366-CC131FBD41F1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434F-6F25-4BE8-A096-B94A1035E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C228-7184-4B99-8366-CC131FBD41F1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434F-6F25-4BE8-A096-B94A1035E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C228-7184-4B99-8366-CC131FBD41F1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434F-6F25-4BE8-A096-B94A1035E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C228-7184-4B99-8366-CC131FBD41F1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434F-6F25-4BE8-A096-B94A1035E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C228-7184-4B99-8366-CC131FBD41F1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434F-6F25-4BE8-A096-B94A1035E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rgbClr val="92D050">
                <a:alpha val="54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1C228-7184-4B99-8366-CC131FBD41F1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4434F-6F25-4BE8-A096-B94A1035E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michdou29@yandex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user\Downloads\фасад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50659"/>
            <a:ext cx="8243259" cy="6156683"/>
          </a:xfrm>
          <a:prstGeom prst="rect">
            <a:avLst/>
          </a:prstGeom>
          <a:noFill/>
        </p:spPr>
      </p:pic>
      <p:pic>
        <p:nvPicPr>
          <p:cNvPr id="5" name="Picture 3" descr="герб ДОУ"/>
          <p:cNvPicPr>
            <a:picLocks noChangeAspect="1" noChangeArrowheads="1"/>
          </p:cNvPicPr>
          <p:nvPr/>
        </p:nvPicPr>
        <p:blipFill>
          <a:blip r:embed="rId3" cstate="print"/>
          <a:srcRect b="24317"/>
          <a:stretch>
            <a:fillRect/>
          </a:stretch>
        </p:blipFill>
        <p:spPr bwMode="auto">
          <a:xfrm>
            <a:off x="0" y="0"/>
            <a:ext cx="1728192" cy="1268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Концепция развития МБДОУ</a:t>
            </a:r>
            <a:r>
              <a:rPr lang="ru-RU" sz="3600" b="1" kern="1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kern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6" name="Freeform 8"/>
          <p:cNvSpPr>
            <a:spLocks/>
          </p:cNvSpPr>
          <p:nvPr/>
        </p:nvSpPr>
        <p:spPr bwMode="gray">
          <a:xfrm rot="15544280">
            <a:off x="6039573" y="2145284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389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29956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18" name="Freeform 10"/>
          <p:cNvSpPr>
            <a:spLocks/>
          </p:cNvSpPr>
          <p:nvPr/>
        </p:nvSpPr>
        <p:spPr bwMode="gray">
          <a:xfrm rot="5923557" flipH="1">
            <a:off x="2138107" y="2196743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071813" y="1643063"/>
            <a:ext cx="2786062" cy="1357312"/>
            <a:chOff x="1997" y="1314"/>
            <a:chExt cx="1889" cy="1009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3021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22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3023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24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25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6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26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0" y="74711"/>
            <a:ext cx="234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4" descr="E:\бренд бук\УЛИМОВА\Рисунок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908720"/>
            <a:ext cx="2339752" cy="168430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4" name="Picture 3" descr="E:\бренд бук\УЛИМОВА\Рисунок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55765" y="5403111"/>
            <a:ext cx="2088235" cy="1454889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6" name="Picture 2" descr="C:\Users\asus\Desktop\пдд\S50019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512" y="908720"/>
            <a:ext cx="2304256" cy="158417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/>
          </a:extLst>
        </p:spPr>
      </p:pic>
      <p:sp>
        <p:nvSpPr>
          <p:cNvPr id="27" name="AutoShape 3"/>
          <p:cNvSpPr>
            <a:spLocks noChangeArrowheads="1"/>
          </p:cNvSpPr>
          <p:nvPr/>
        </p:nvSpPr>
        <p:spPr bwMode="auto">
          <a:xfrm>
            <a:off x="611560" y="3212976"/>
            <a:ext cx="6776467" cy="25922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ru-RU">
              <a:latin typeface="Verdana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11560" y="3356992"/>
            <a:ext cx="6696744" cy="22322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предусматривает сохранение  прежнего статуса «Детский сад комбинированного вида», реализующего  основную общеобразовательную программу дошкольного образования в группах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общеразвивающей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компенсирующей, оздоровительной и комбинированной направленности в разном сочетании.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3600" b="1" kern="1200" dirty="0" smtClean="0">
                <a:latin typeface="Times New Roman" pitchFamily="18" charset="0"/>
                <a:cs typeface="Times New Roman" pitchFamily="18" charset="0"/>
              </a:rPr>
              <a:t>Миссия ДОУ:</a:t>
            </a:r>
            <a:endParaRPr lang="en-US" sz="3600" b="1" kern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1071563" y="3214688"/>
            <a:ext cx="6848475" cy="2667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ru-RU">
              <a:latin typeface="Verdana" pitchFamily="34" charset="0"/>
            </a:endParaRPr>
          </a:p>
        </p:txBody>
      </p:sp>
      <p:sp>
        <p:nvSpPr>
          <p:cNvPr id="43016" name="Freeform 8"/>
          <p:cNvSpPr>
            <a:spLocks/>
          </p:cNvSpPr>
          <p:nvPr/>
        </p:nvSpPr>
        <p:spPr bwMode="gray">
          <a:xfrm rot="15544280">
            <a:off x="6172994" y="2297906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389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29956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18" name="Freeform 10"/>
          <p:cNvSpPr>
            <a:spLocks/>
          </p:cNvSpPr>
          <p:nvPr/>
        </p:nvSpPr>
        <p:spPr bwMode="gray">
          <a:xfrm rot="5923557" flipH="1">
            <a:off x="1874044" y="2277269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071813" y="1643063"/>
            <a:ext cx="2786062" cy="1357312"/>
            <a:chOff x="1997" y="1314"/>
            <a:chExt cx="1889" cy="1009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3021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22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3023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24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25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6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26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18" name="Picture 3" descr="E:\фото для Ю.А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2699792" cy="19717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" descr="E:\бренд бук\андреева открытое занятие\S50006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6471" y="4769768"/>
            <a:ext cx="2727529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1259632" y="3429000"/>
            <a:ext cx="6552728" cy="22322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условий для проживания ребенком  дошкольного детства, как самоценного периода жизни через организацию образовательного процесса , направленного на развитие широкого спектра его  индивидуальных способностей  и отвечающего требованиям социального заказа государства, общества, семьи.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619672" y="4653136"/>
            <a:ext cx="6929486" cy="1071570"/>
            <a:chOff x="1341" y="1723"/>
            <a:chExt cx="3104" cy="33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4" name="AutoShape 11"/>
            <p:cNvSpPr>
              <a:spLocks noChangeArrowheads="1"/>
            </p:cNvSpPr>
            <p:nvPr/>
          </p:nvSpPr>
          <p:spPr bwMode="ltGray">
            <a:xfrm>
              <a:off x="1341" y="1723"/>
              <a:ext cx="3104" cy="335"/>
            </a:xfrm>
            <a:prstGeom prst="roundRect">
              <a:avLst>
                <a:gd name="adj" fmla="val 16667"/>
              </a:avLst>
            </a:prstGeom>
            <a:grpFill/>
            <a:ln w="28575" algn="ctr">
              <a:solidFill>
                <a:srgbClr val="FFFFFF"/>
              </a:solidFill>
              <a:round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AutoShape 12"/>
            <p:cNvSpPr>
              <a:spLocks noChangeArrowheads="1"/>
            </p:cNvSpPr>
            <p:nvPr/>
          </p:nvSpPr>
          <p:spPr bwMode="ltGray">
            <a:xfrm>
              <a:off x="1366" y="1735"/>
              <a:ext cx="3068" cy="148"/>
            </a:xfrm>
            <a:prstGeom prst="roundRect">
              <a:avLst>
                <a:gd name="adj" fmla="val 31505"/>
              </a:avLst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47664" y="980728"/>
            <a:ext cx="7000875" cy="1071563"/>
            <a:chOff x="1341" y="1723"/>
            <a:chExt cx="3104" cy="335"/>
          </a:xfrm>
        </p:grpSpPr>
        <p:sp>
          <p:nvSpPr>
            <p:cNvPr id="18467" name="AutoShape 11"/>
            <p:cNvSpPr>
              <a:spLocks noChangeArrowheads="1"/>
            </p:cNvSpPr>
            <p:nvPr/>
          </p:nvSpPr>
          <p:spPr bwMode="ltGray">
            <a:xfrm>
              <a:off x="1341" y="1723"/>
              <a:ext cx="3104" cy="335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8575" algn="ctr">
              <a:solidFill>
                <a:srgbClr val="FFFFFF"/>
              </a:solidFill>
              <a:round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68" name="AutoShape 12"/>
            <p:cNvSpPr>
              <a:spLocks noChangeArrowheads="1"/>
            </p:cNvSpPr>
            <p:nvPr/>
          </p:nvSpPr>
          <p:spPr bwMode="ltGray">
            <a:xfrm>
              <a:off x="1366" y="1735"/>
              <a:ext cx="3068" cy="148"/>
            </a:xfrm>
            <a:prstGeom prst="roundRect">
              <a:avLst>
                <a:gd name="adj" fmla="val 31505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188640"/>
            <a:ext cx="8229600" cy="7461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 ДОУ</a:t>
            </a:r>
          </a:p>
        </p:txBody>
      </p:sp>
      <p:sp>
        <p:nvSpPr>
          <p:cNvPr id="6144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59632" y="1052736"/>
            <a:ext cx="7572375" cy="1500187"/>
          </a:xfr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1800" b="1" kern="1200" cap="all" dirty="0" smtClean="0">
                <a:ln w="0">
                  <a:solidFill>
                    <a:schemeClr val="accent5">
                      <a:lumMod val="2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обеспечить  высокое качество образовательных услуг по всем направлениям развития детей дошкольного возраста</a:t>
            </a:r>
            <a:endParaRPr lang="ru-RU" sz="1800" b="1" kern="1200" cap="all" dirty="0">
              <a:ln w="0">
                <a:solidFill>
                  <a:schemeClr val="accent5">
                    <a:lumMod val="2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Rectangle 4"/>
          <p:cNvSpPr>
            <a:spLocks noChangeArrowheads="1"/>
          </p:cNvSpPr>
          <p:nvPr/>
        </p:nvSpPr>
        <p:spPr bwMode="auto">
          <a:xfrm>
            <a:off x="1447800" y="4876800"/>
            <a:ext cx="632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>
              <a:cs typeface="Arial" charset="0"/>
            </a:endParaRP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547664" y="2204864"/>
            <a:ext cx="7000924" cy="1071570"/>
            <a:chOff x="1341" y="1723"/>
            <a:chExt cx="3104" cy="33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4" name="AutoShape 11"/>
            <p:cNvSpPr>
              <a:spLocks noChangeArrowheads="1"/>
            </p:cNvSpPr>
            <p:nvPr/>
          </p:nvSpPr>
          <p:spPr bwMode="ltGray">
            <a:xfrm>
              <a:off x="1341" y="1723"/>
              <a:ext cx="3104" cy="335"/>
            </a:xfrm>
            <a:prstGeom prst="roundRect">
              <a:avLst>
                <a:gd name="adj" fmla="val 16667"/>
              </a:avLst>
            </a:prstGeom>
            <a:grpFill/>
            <a:ln w="28575" algn="ctr">
              <a:solidFill>
                <a:srgbClr val="FFFFFF"/>
              </a:solidFill>
              <a:round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AutoShape 12"/>
            <p:cNvSpPr>
              <a:spLocks noChangeArrowheads="1"/>
            </p:cNvSpPr>
            <p:nvPr/>
          </p:nvSpPr>
          <p:spPr bwMode="ltGray">
            <a:xfrm>
              <a:off x="1366" y="1735"/>
              <a:ext cx="3068" cy="148"/>
            </a:xfrm>
            <a:prstGeom prst="roundRect">
              <a:avLst>
                <a:gd name="adj" fmla="val 31505"/>
              </a:avLst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6" name="AutoShape 26"/>
          <p:cNvSpPr>
            <a:spLocks noChangeArrowheads="1"/>
          </p:cNvSpPr>
          <p:nvPr/>
        </p:nvSpPr>
        <p:spPr bwMode="gray">
          <a:xfrm>
            <a:off x="467544" y="2204864"/>
            <a:ext cx="1214438" cy="1000125"/>
          </a:xfrm>
          <a:prstGeom prst="diamond">
            <a:avLst/>
          </a:prstGeom>
          <a:solidFill>
            <a:schemeClr val="accent3">
              <a:lumMod val="50000"/>
            </a:schemeClr>
          </a:solidFill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7" name="AutoShape 26"/>
          <p:cNvSpPr>
            <a:spLocks noChangeArrowheads="1"/>
          </p:cNvSpPr>
          <p:nvPr/>
        </p:nvSpPr>
        <p:spPr bwMode="gray">
          <a:xfrm>
            <a:off x="467544" y="908720"/>
            <a:ext cx="1214437" cy="1000125"/>
          </a:xfrm>
          <a:prstGeom prst="diamond">
            <a:avLst/>
          </a:prstGeom>
          <a:solidFill>
            <a:srgbClr val="990099"/>
          </a:solidFill>
          <a:ln w="25400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9" name="AutoShape 26"/>
          <p:cNvSpPr>
            <a:spLocks noChangeArrowheads="1"/>
          </p:cNvSpPr>
          <p:nvPr/>
        </p:nvSpPr>
        <p:spPr bwMode="gray">
          <a:xfrm>
            <a:off x="539552" y="4437112"/>
            <a:ext cx="1214418" cy="1142988"/>
          </a:xfrm>
          <a:prstGeom prst="diamond">
            <a:avLst/>
          </a:prstGeom>
          <a:solidFill>
            <a:schemeClr val="accent2"/>
          </a:solidFill>
          <a:ln w="25400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9468" name="Text Box 27"/>
          <p:cNvSpPr txBox="1">
            <a:spLocks noChangeArrowheads="1"/>
          </p:cNvSpPr>
          <p:nvPr/>
        </p:nvSpPr>
        <p:spPr bwMode="black">
          <a:xfrm>
            <a:off x="899592" y="1124744"/>
            <a:ext cx="363537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chemeClr val="bg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black">
          <a:xfrm>
            <a:off x="899592" y="2420888"/>
            <a:ext cx="363537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chemeClr val="bg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691680" y="2420888"/>
            <a:ext cx="6572296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способствовать активному внедрению  инновационных направлений в деятельность ДОУ</a:t>
            </a:r>
            <a:endParaRPr lang="ru-RU" b="1" cap="all" dirty="0">
              <a:ln w="0">
                <a:solidFill>
                  <a:schemeClr val="accent5">
                    <a:lumMod val="25000"/>
                  </a:schemeClr>
                </a:solidFill>
              </a:ln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63688" y="4869160"/>
            <a:ext cx="6643734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расширять спектр образовательных услуг ДОУ на основе удовлетворения родительских запросов</a:t>
            </a:r>
            <a:endParaRPr lang="ru-RU" b="1" cap="all" dirty="0">
              <a:ln w="0">
                <a:solidFill>
                  <a:schemeClr val="accent5">
                    <a:lumMod val="2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547664" y="3429000"/>
            <a:ext cx="6929437" cy="1143000"/>
            <a:chOff x="720" y="1392"/>
            <a:chExt cx="4058" cy="480"/>
          </a:xfrm>
        </p:grpSpPr>
        <p:sp>
          <p:nvSpPr>
            <p:cNvPr id="18463" name="AutoShape 14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733" y="1407"/>
              <a:ext cx="4039" cy="444"/>
              <a:chOff x="747" y="1407"/>
              <a:chExt cx="3984" cy="444"/>
            </a:xfrm>
          </p:grpSpPr>
          <p:sp>
            <p:nvSpPr>
              <p:cNvPr id="34" name="AutoShape 16"/>
              <p:cNvSpPr>
                <a:spLocks noChangeArrowheads="1"/>
              </p:cNvSpPr>
              <p:nvPr/>
            </p:nvSpPr>
            <p:spPr bwMode="ltGray">
              <a:xfrm>
                <a:off x="747" y="1737"/>
                <a:ext cx="3984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AutoShape 17"/>
              <p:cNvSpPr>
                <a:spLocks noChangeArrowheads="1"/>
              </p:cNvSpPr>
              <p:nvPr/>
            </p:nvSpPr>
            <p:spPr bwMode="ltGray">
              <a:xfrm>
                <a:off x="747" y="1407"/>
                <a:ext cx="3984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22353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6" name="Прямоугольник 35"/>
          <p:cNvSpPr/>
          <p:nvPr/>
        </p:nvSpPr>
        <p:spPr>
          <a:xfrm>
            <a:off x="1835696" y="3789040"/>
            <a:ext cx="642942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обеспечивать непрерывное повышение профессионального мастерства педагогических работников</a:t>
            </a:r>
            <a:endParaRPr lang="ru-RU" b="1" cap="all" dirty="0">
              <a:ln w="0">
                <a:solidFill>
                  <a:schemeClr val="accent5">
                    <a:lumMod val="2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AutoShape 16"/>
          <p:cNvSpPr>
            <a:spLocks noChangeArrowheads="1"/>
          </p:cNvSpPr>
          <p:nvPr/>
        </p:nvSpPr>
        <p:spPr bwMode="ltGray">
          <a:xfrm>
            <a:off x="1619672" y="5445224"/>
            <a:ext cx="6967538" cy="203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alpha val="0"/>
                </a:schemeClr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0" name="AutoShape 16"/>
          <p:cNvSpPr>
            <a:spLocks noChangeArrowheads="1"/>
          </p:cNvSpPr>
          <p:nvPr/>
        </p:nvSpPr>
        <p:spPr bwMode="ltGray">
          <a:xfrm>
            <a:off x="1547664" y="3068960"/>
            <a:ext cx="6967537" cy="2746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alpha val="0"/>
                </a:schemeClr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" name="AutoShape 16"/>
          <p:cNvSpPr>
            <a:spLocks noChangeArrowheads="1"/>
          </p:cNvSpPr>
          <p:nvPr/>
        </p:nvSpPr>
        <p:spPr bwMode="ltGray">
          <a:xfrm>
            <a:off x="1547664" y="1844824"/>
            <a:ext cx="6967537" cy="2730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alpha val="0"/>
                </a:schemeClr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899592" y="4869160"/>
            <a:ext cx="3635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chemeClr val="bg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endParaRPr lang="en-US" sz="2800" b="1" dirty="0">
              <a:solidFill>
                <a:schemeClr val="bg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AutoShape 26"/>
          <p:cNvSpPr>
            <a:spLocks noChangeArrowheads="1"/>
          </p:cNvSpPr>
          <p:nvPr/>
        </p:nvSpPr>
        <p:spPr bwMode="gray">
          <a:xfrm>
            <a:off x="467544" y="3356992"/>
            <a:ext cx="1214438" cy="1000125"/>
          </a:xfrm>
          <a:prstGeom prst="diamond">
            <a:avLst/>
          </a:prstGeom>
          <a:solidFill>
            <a:schemeClr val="tx2">
              <a:lumMod val="60000"/>
              <a:lumOff val="40000"/>
            </a:schemeClr>
          </a:solidFill>
          <a:ln w="25400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chemeClr val="bg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endParaRPr lang="en-US" sz="2800" b="1" dirty="0">
              <a:solidFill>
                <a:schemeClr val="bg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4" name="Group 10"/>
          <p:cNvGrpSpPr>
            <a:grpSpLocks/>
          </p:cNvGrpSpPr>
          <p:nvPr/>
        </p:nvGrpSpPr>
        <p:grpSpPr bwMode="auto">
          <a:xfrm>
            <a:off x="1547664" y="5786437"/>
            <a:ext cx="7000875" cy="1071563"/>
            <a:chOff x="1341" y="1723"/>
            <a:chExt cx="3104" cy="335"/>
          </a:xfrm>
        </p:grpSpPr>
        <p:sp>
          <p:nvSpPr>
            <p:cNvPr id="45" name="AutoShape 11"/>
            <p:cNvSpPr>
              <a:spLocks noChangeArrowheads="1"/>
            </p:cNvSpPr>
            <p:nvPr/>
          </p:nvSpPr>
          <p:spPr bwMode="ltGray">
            <a:xfrm>
              <a:off x="1341" y="1723"/>
              <a:ext cx="3104" cy="335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8575" algn="ctr">
              <a:solidFill>
                <a:srgbClr val="FFFFFF"/>
              </a:solidFill>
              <a:round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AutoShape 12"/>
            <p:cNvSpPr>
              <a:spLocks noChangeArrowheads="1"/>
            </p:cNvSpPr>
            <p:nvPr/>
          </p:nvSpPr>
          <p:spPr bwMode="ltGray">
            <a:xfrm>
              <a:off x="1366" y="1735"/>
              <a:ext cx="3068" cy="148"/>
            </a:xfrm>
            <a:prstGeom prst="roundRect">
              <a:avLst>
                <a:gd name="adj" fmla="val 31505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7" name="AutoShape 16"/>
          <p:cNvSpPr>
            <a:spLocks noChangeArrowheads="1"/>
          </p:cNvSpPr>
          <p:nvPr/>
        </p:nvSpPr>
        <p:spPr bwMode="ltGray">
          <a:xfrm>
            <a:off x="1547664" y="6584950"/>
            <a:ext cx="6967537" cy="2730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alpha val="0"/>
                </a:schemeClr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8" name="AutoShape 26"/>
          <p:cNvSpPr>
            <a:spLocks noChangeArrowheads="1"/>
          </p:cNvSpPr>
          <p:nvPr/>
        </p:nvSpPr>
        <p:spPr bwMode="gray">
          <a:xfrm>
            <a:off x="539552" y="5857875"/>
            <a:ext cx="1214437" cy="1000125"/>
          </a:xfrm>
          <a:prstGeom prst="diamond">
            <a:avLst/>
          </a:prstGeom>
          <a:solidFill>
            <a:srgbClr val="990099"/>
          </a:solidFill>
          <a:ln w="25400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9" name="Text Box 27"/>
          <p:cNvSpPr txBox="1">
            <a:spLocks noChangeArrowheads="1"/>
          </p:cNvSpPr>
          <p:nvPr/>
        </p:nvSpPr>
        <p:spPr bwMode="black">
          <a:xfrm>
            <a:off x="971267" y="6093296"/>
            <a:ext cx="36420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2800" b="1" dirty="0" smtClean="0">
                <a:solidFill>
                  <a:schemeClr val="bg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endParaRPr lang="en-US" sz="2800" b="1" dirty="0">
              <a:solidFill>
                <a:schemeClr val="bg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835696" y="5934670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осуществлять   взаимодействие с семьями  воспитанников на основе партнерских, диалоговых формах общения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85750"/>
            <a:ext cx="7072312" cy="7143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Кадровый состав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Oval 4"/>
          <p:cNvSpPr>
            <a:spLocks noChangeArrowheads="1"/>
          </p:cNvSpPr>
          <p:nvPr/>
        </p:nvSpPr>
        <p:spPr bwMode="ltGray">
          <a:xfrm>
            <a:off x="1381125" y="3835400"/>
            <a:ext cx="3781425" cy="1096963"/>
          </a:xfrm>
          <a:prstGeom prst="ellipse">
            <a:avLst/>
          </a:prstGeom>
          <a:solidFill>
            <a:srgbClr val="1C1C1C">
              <a:alpha val="39999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4" name="Arc 5"/>
          <p:cNvSpPr>
            <a:spLocks/>
          </p:cNvSpPr>
          <p:nvPr/>
        </p:nvSpPr>
        <p:spPr bwMode="gray">
          <a:xfrm rot="-5400000">
            <a:off x="2795588" y="2359025"/>
            <a:ext cx="1316037" cy="3516313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33380" y="39705"/>
                </a:moveTo>
                <a:cubicBezTo>
                  <a:pt x="29874" y="41985"/>
                  <a:pt x="25782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6520"/>
                  <a:pt x="41520" y="31293"/>
                  <a:pt x="38438" y="35129"/>
                </a:cubicBezTo>
              </a:path>
              <a:path w="43200" h="43200" stroke="0" extrusionOk="0">
                <a:moveTo>
                  <a:pt x="33380" y="39705"/>
                </a:moveTo>
                <a:cubicBezTo>
                  <a:pt x="29874" y="41985"/>
                  <a:pt x="25782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6520"/>
                  <a:pt x="41520" y="31293"/>
                  <a:pt x="38438" y="35129"/>
                </a:cubicBezTo>
                <a:lnTo>
                  <a:pt x="21600" y="21600"/>
                </a:lnTo>
                <a:lnTo>
                  <a:pt x="33380" y="39705"/>
                </a:lnTo>
                <a:close/>
              </a:path>
            </a:pathLst>
          </a:custGeom>
          <a:gradFill rotWithShape="1">
            <a:gsLst>
              <a:gs pos="0">
                <a:srgbClr val="969696"/>
              </a:gs>
              <a:gs pos="100000">
                <a:srgbClr val="454545"/>
              </a:gs>
            </a:gsLst>
            <a:lin ang="2700000" scaled="1"/>
          </a:gradFill>
          <a:ln w="38100">
            <a:noFill/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950" name="Arc 6"/>
          <p:cNvSpPr>
            <a:spLocks/>
          </p:cNvSpPr>
          <p:nvPr/>
        </p:nvSpPr>
        <p:spPr bwMode="gray">
          <a:xfrm rot="16200000">
            <a:off x="2905125" y="2287588"/>
            <a:ext cx="1196975" cy="33845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8692 w 43200"/>
              <a:gd name="T1" fmla="*/ 42002 h 43200"/>
              <a:gd name="T2" fmla="*/ 31490 w 43200"/>
              <a:gd name="T3" fmla="*/ 40803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8692" y="42002"/>
                </a:moveTo>
                <a:cubicBezTo>
                  <a:pt x="26411" y="42795"/>
                  <a:pt x="2401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688"/>
                  <a:pt x="38680" y="37099"/>
                  <a:pt x="31489" y="40802"/>
                </a:cubicBezTo>
              </a:path>
              <a:path w="43200" h="43200" stroke="0" extrusionOk="0">
                <a:moveTo>
                  <a:pt x="28692" y="42002"/>
                </a:moveTo>
                <a:cubicBezTo>
                  <a:pt x="26411" y="42795"/>
                  <a:pt x="2401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688"/>
                  <a:pt x="38680" y="37099"/>
                  <a:pt x="31489" y="40802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42353"/>
                  <a:invGamma/>
                </a:schemeClr>
              </a:gs>
            </a:gsLst>
            <a:lin ang="2700000" scaled="1"/>
          </a:gradFill>
          <a:ln w="38100">
            <a:noFill/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2951" name="Arc 7"/>
          <p:cNvSpPr>
            <a:spLocks/>
          </p:cNvSpPr>
          <p:nvPr/>
        </p:nvSpPr>
        <p:spPr bwMode="ltGray">
          <a:xfrm rot="16200000">
            <a:off x="2813050" y="2414588"/>
            <a:ext cx="1195388" cy="326231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5027 w 43200"/>
              <a:gd name="T1" fmla="*/ 42175 h 42175"/>
              <a:gd name="T2" fmla="*/ 31490 w 43200"/>
              <a:gd name="T3" fmla="*/ 40803 h 42175"/>
              <a:gd name="T4" fmla="*/ 21600 w 43200"/>
              <a:gd name="T5" fmla="*/ 21600 h 42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175" fill="none" extrusionOk="0">
                <a:moveTo>
                  <a:pt x="15026" y="42175"/>
                </a:moveTo>
                <a:cubicBezTo>
                  <a:pt x="6075" y="39315"/>
                  <a:pt x="0" y="309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688"/>
                  <a:pt x="38680" y="37099"/>
                  <a:pt x="31489" y="40802"/>
                </a:cubicBezTo>
              </a:path>
              <a:path w="43200" h="42175" stroke="0" extrusionOk="0">
                <a:moveTo>
                  <a:pt x="15026" y="42175"/>
                </a:moveTo>
                <a:cubicBezTo>
                  <a:pt x="6075" y="39315"/>
                  <a:pt x="0" y="309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688"/>
                  <a:pt x="38680" y="37099"/>
                  <a:pt x="31489" y="40802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48627"/>
                  <a:invGamma/>
                </a:schemeClr>
              </a:gs>
              <a:gs pos="100000">
                <a:schemeClr val="hlink"/>
              </a:gs>
            </a:gsLst>
            <a:lin ang="18900000" scaled="1"/>
          </a:gradFill>
          <a:ln w="38100">
            <a:noFill/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2952" name="Arc 8"/>
          <p:cNvSpPr>
            <a:spLocks/>
          </p:cNvSpPr>
          <p:nvPr/>
        </p:nvSpPr>
        <p:spPr bwMode="gray">
          <a:xfrm rot="16200000">
            <a:off x="2751932" y="2456656"/>
            <a:ext cx="1227138" cy="31527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6943 w 43200"/>
              <a:gd name="T1" fmla="*/ 37466 h 40803"/>
              <a:gd name="T2" fmla="*/ 31490 w 43200"/>
              <a:gd name="T3" fmla="*/ 40803 h 40803"/>
              <a:gd name="T4" fmla="*/ 21600 w 43200"/>
              <a:gd name="T5" fmla="*/ 21600 h 40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0803" fill="none" extrusionOk="0">
                <a:moveTo>
                  <a:pt x="6942" y="37466"/>
                </a:moveTo>
                <a:cubicBezTo>
                  <a:pt x="2516" y="33377"/>
                  <a:pt x="0" y="2762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688"/>
                  <a:pt x="38680" y="37099"/>
                  <a:pt x="31489" y="40802"/>
                </a:cubicBezTo>
              </a:path>
              <a:path w="43200" h="40803" stroke="0" extrusionOk="0">
                <a:moveTo>
                  <a:pt x="6942" y="37466"/>
                </a:moveTo>
                <a:cubicBezTo>
                  <a:pt x="2516" y="33377"/>
                  <a:pt x="0" y="2762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688"/>
                  <a:pt x="38680" y="37099"/>
                  <a:pt x="31489" y="40802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0392"/>
                  <a:invGamma/>
                </a:schemeClr>
              </a:gs>
            </a:gsLst>
            <a:lin ang="0" scaled="1"/>
          </a:gradFill>
          <a:ln w="38100">
            <a:noFill/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48" name="Line 11"/>
          <p:cNvSpPr>
            <a:spLocks noChangeShapeType="1"/>
          </p:cNvSpPr>
          <p:nvPr/>
        </p:nvSpPr>
        <p:spPr bwMode="auto">
          <a:xfrm>
            <a:off x="5038725" y="4230688"/>
            <a:ext cx="0" cy="160337"/>
          </a:xfrm>
          <a:prstGeom prst="line">
            <a:avLst/>
          </a:prstGeom>
          <a:noFill/>
          <a:ln w="9525">
            <a:solidFill>
              <a:srgbClr val="1C1C1C">
                <a:alpha val="39999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9" name="Line 12"/>
          <p:cNvSpPr>
            <a:spLocks noChangeShapeType="1"/>
          </p:cNvSpPr>
          <p:nvPr/>
        </p:nvSpPr>
        <p:spPr bwMode="auto">
          <a:xfrm flipH="1">
            <a:off x="4679950" y="4454525"/>
            <a:ext cx="0" cy="112713"/>
          </a:xfrm>
          <a:prstGeom prst="line">
            <a:avLst/>
          </a:prstGeom>
          <a:noFill/>
          <a:ln w="9525">
            <a:solidFill>
              <a:srgbClr val="1C1C1C">
                <a:alpha val="39999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0" name="Line 13"/>
          <p:cNvSpPr>
            <a:spLocks noChangeShapeType="1"/>
          </p:cNvSpPr>
          <p:nvPr/>
        </p:nvSpPr>
        <p:spPr bwMode="gray">
          <a:xfrm flipH="1">
            <a:off x="2735263" y="4014788"/>
            <a:ext cx="879475" cy="719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958" name="Arc 14"/>
          <p:cNvSpPr>
            <a:spLocks/>
          </p:cNvSpPr>
          <p:nvPr/>
        </p:nvSpPr>
        <p:spPr bwMode="gray">
          <a:xfrm rot="16200000">
            <a:off x="2769394" y="2086769"/>
            <a:ext cx="1533525" cy="3929063"/>
          </a:xfrm>
          <a:custGeom>
            <a:avLst/>
            <a:gdLst>
              <a:gd name="G0" fmla="+- 19812 0 0"/>
              <a:gd name="G1" fmla="+- 21600 0 0"/>
              <a:gd name="G2" fmla="+- 21600 0 0"/>
              <a:gd name="T0" fmla="*/ 0 w 41412"/>
              <a:gd name="T1" fmla="*/ 12994 h 41573"/>
              <a:gd name="T2" fmla="*/ 28035 w 41412"/>
              <a:gd name="T3" fmla="*/ 41573 h 41573"/>
              <a:gd name="T4" fmla="*/ 19812 w 41412"/>
              <a:gd name="T5" fmla="*/ 21600 h 4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412" h="41573" fill="none" extrusionOk="0">
                <a:moveTo>
                  <a:pt x="0" y="12994"/>
                </a:moveTo>
                <a:cubicBezTo>
                  <a:pt x="3427" y="5104"/>
                  <a:pt x="11209" y="-1"/>
                  <a:pt x="19812" y="0"/>
                </a:cubicBezTo>
                <a:cubicBezTo>
                  <a:pt x="31741" y="0"/>
                  <a:pt x="41412" y="9670"/>
                  <a:pt x="41412" y="21600"/>
                </a:cubicBezTo>
                <a:cubicBezTo>
                  <a:pt x="41412" y="30353"/>
                  <a:pt x="36129" y="38241"/>
                  <a:pt x="28035" y="41573"/>
                </a:cubicBezTo>
              </a:path>
              <a:path w="41412" h="41573" stroke="0" extrusionOk="0">
                <a:moveTo>
                  <a:pt x="0" y="12994"/>
                </a:moveTo>
                <a:cubicBezTo>
                  <a:pt x="3427" y="5104"/>
                  <a:pt x="11209" y="-1"/>
                  <a:pt x="19812" y="0"/>
                </a:cubicBezTo>
                <a:cubicBezTo>
                  <a:pt x="31741" y="0"/>
                  <a:pt x="41412" y="9670"/>
                  <a:pt x="41412" y="21600"/>
                </a:cubicBezTo>
                <a:cubicBezTo>
                  <a:pt x="41412" y="30353"/>
                  <a:pt x="36129" y="38241"/>
                  <a:pt x="28035" y="41573"/>
                </a:cubicBezTo>
                <a:lnTo>
                  <a:pt x="19812" y="2160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5137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38100">
            <a:noFill/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52" name="Freeform 15"/>
          <p:cNvSpPr>
            <a:spLocks/>
          </p:cNvSpPr>
          <p:nvPr/>
        </p:nvSpPr>
        <p:spPr bwMode="gray">
          <a:xfrm>
            <a:off x="5343525" y="3544888"/>
            <a:ext cx="195263" cy="255587"/>
          </a:xfrm>
          <a:custGeom>
            <a:avLst/>
            <a:gdLst>
              <a:gd name="T0" fmla="*/ 2147483647 w 141"/>
              <a:gd name="T1" fmla="*/ 2147483647 h 186"/>
              <a:gd name="T2" fmla="*/ 2147483647 w 141"/>
              <a:gd name="T3" fmla="*/ 2147483647 h 186"/>
              <a:gd name="T4" fmla="*/ 2147483647 w 141"/>
              <a:gd name="T5" fmla="*/ 2147483647 h 186"/>
              <a:gd name="T6" fmla="*/ 0 w 141"/>
              <a:gd name="T7" fmla="*/ 0 h 186"/>
              <a:gd name="T8" fmla="*/ 2147483647 w 141"/>
              <a:gd name="T9" fmla="*/ 2147483647 h 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"/>
              <a:gd name="T16" fmla="*/ 0 h 186"/>
              <a:gd name="T17" fmla="*/ 141 w 141"/>
              <a:gd name="T18" fmla="*/ 186 h 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" h="186">
                <a:moveTo>
                  <a:pt x="133" y="72"/>
                </a:moveTo>
                <a:lnTo>
                  <a:pt x="141" y="161"/>
                </a:lnTo>
                <a:lnTo>
                  <a:pt x="15" y="186"/>
                </a:lnTo>
                <a:lnTo>
                  <a:pt x="0" y="0"/>
                </a:lnTo>
                <a:lnTo>
                  <a:pt x="133" y="72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960" name="Arc 16"/>
          <p:cNvSpPr>
            <a:spLocks/>
          </p:cNvSpPr>
          <p:nvPr/>
        </p:nvSpPr>
        <p:spPr bwMode="gray">
          <a:xfrm rot="16200000">
            <a:off x="2783682" y="1940719"/>
            <a:ext cx="1524000" cy="3932237"/>
          </a:xfrm>
          <a:custGeom>
            <a:avLst/>
            <a:gdLst>
              <a:gd name="G0" fmla="+- 19534 0 0"/>
              <a:gd name="G1" fmla="+- 21600 0 0"/>
              <a:gd name="G2" fmla="+- 21600 0 0"/>
              <a:gd name="T0" fmla="*/ 0 w 41134"/>
              <a:gd name="T1" fmla="*/ 12382 h 41573"/>
              <a:gd name="T2" fmla="*/ 27757 w 41134"/>
              <a:gd name="T3" fmla="*/ 41573 h 41573"/>
              <a:gd name="T4" fmla="*/ 19534 w 41134"/>
              <a:gd name="T5" fmla="*/ 21600 h 4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134" h="41573" fill="none" extrusionOk="0">
                <a:moveTo>
                  <a:pt x="-1" y="12381"/>
                </a:moveTo>
                <a:cubicBezTo>
                  <a:pt x="3566" y="4822"/>
                  <a:pt x="11175" y="-1"/>
                  <a:pt x="19534" y="0"/>
                </a:cubicBezTo>
                <a:cubicBezTo>
                  <a:pt x="31463" y="0"/>
                  <a:pt x="41134" y="9670"/>
                  <a:pt x="41134" y="21600"/>
                </a:cubicBezTo>
                <a:cubicBezTo>
                  <a:pt x="41134" y="30353"/>
                  <a:pt x="35851" y="38241"/>
                  <a:pt x="27757" y="41573"/>
                </a:cubicBezTo>
              </a:path>
              <a:path w="41134" h="41573" stroke="0" extrusionOk="0">
                <a:moveTo>
                  <a:pt x="-1" y="12381"/>
                </a:moveTo>
                <a:cubicBezTo>
                  <a:pt x="3566" y="4822"/>
                  <a:pt x="11175" y="-1"/>
                  <a:pt x="19534" y="0"/>
                </a:cubicBezTo>
                <a:cubicBezTo>
                  <a:pt x="31463" y="0"/>
                  <a:pt x="41134" y="9670"/>
                  <a:pt x="41134" y="21600"/>
                </a:cubicBezTo>
                <a:cubicBezTo>
                  <a:pt x="41134" y="30353"/>
                  <a:pt x="35851" y="38241"/>
                  <a:pt x="27757" y="41573"/>
                </a:cubicBezTo>
                <a:lnTo>
                  <a:pt x="19534" y="2160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40000"/>
                  <a:invGamma/>
                </a:schemeClr>
              </a:gs>
            </a:gsLst>
            <a:lin ang="5400000" scaled="1"/>
          </a:gradFill>
          <a:ln w="19050">
            <a:noFill/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cxnSp>
        <p:nvCxnSpPr>
          <p:cNvPr id="10254" name="AutoShape 18"/>
          <p:cNvCxnSpPr>
            <a:cxnSpLocks noChangeShapeType="1"/>
          </p:cNvCxnSpPr>
          <p:nvPr/>
        </p:nvCxnSpPr>
        <p:spPr bwMode="auto">
          <a:xfrm rot="10800000" flipV="1">
            <a:off x="4214813" y="2428875"/>
            <a:ext cx="1357312" cy="11176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0255" name="AutoShape 19"/>
          <p:cNvCxnSpPr>
            <a:cxnSpLocks noChangeShapeType="1"/>
          </p:cNvCxnSpPr>
          <p:nvPr/>
        </p:nvCxnSpPr>
        <p:spPr bwMode="auto">
          <a:xfrm rot="10800000">
            <a:off x="5140325" y="4002088"/>
            <a:ext cx="1062038" cy="1587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214938" y="1571625"/>
            <a:ext cx="2573337" cy="1306513"/>
            <a:chOff x="337" y="2226"/>
            <a:chExt cx="1440" cy="477"/>
          </a:xfrm>
        </p:grpSpPr>
        <p:sp>
          <p:nvSpPr>
            <p:cNvPr id="10339" name="Freeform 22"/>
            <p:cNvSpPr>
              <a:spLocks/>
            </p:cNvSpPr>
            <p:nvPr/>
          </p:nvSpPr>
          <p:spPr bwMode="gray">
            <a:xfrm>
              <a:off x="417" y="2513"/>
              <a:ext cx="1270" cy="190"/>
            </a:xfrm>
            <a:custGeom>
              <a:avLst/>
              <a:gdLst>
                <a:gd name="T0" fmla="*/ 12203 w 1120"/>
                <a:gd name="T1" fmla="*/ 2 h 252"/>
                <a:gd name="T2" fmla="*/ 12148 w 1120"/>
                <a:gd name="T3" fmla="*/ 2 h 252"/>
                <a:gd name="T4" fmla="*/ 11972 w 1120"/>
                <a:gd name="T5" fmla="*/ 2 h 252"/>
                <a:gd name="T6" fmla="*/ 11702 w 1120"/>
                <a:gd name="T7" fmla="*/ 2 h 252"/>
                <a:gd name="T8" fmla="*/ 11312 w 1120"/>
                <a:gd name="T9" fmla="*/ 2 h 252"/>
                <a:gd name="T10" fmla="*/ 10811 w 1120"/>
                <a:gd name="T11" fmla="*/ 2 h 252"/>
                <a:gd name="T12" fmla="*/ 10226 w 1120"/>
                <a:gd name="T13" fmla="*/ 2 h 252"/>
                <a:gd name="T14" fmla="*/ 9543 w 1120"/>
                <a:gd name="T15" fmla="*/ 2 h 252"/>
                <a:gd name="T16" fmla="*/ 8773 w 1120"/>
                <a:gd name="T17" fmla="*/ 2 h 252"/>
                <a:gd name="T18" fmla="*/ 7956 w 1120"/>
                <a:gd name="T19" fmla="*/ 2 h 252"/>
                <a:gd name="T20" fmla="*/ 7037 w 1120"/>
                <a:gd name="T21" fmla="*/ 2 h 252"/>
                <a:gd name="T22" fmla="*/ 6045 w 1120"/>
                <a:gd name="T23" fmla="*/ 2 h 252"/>
                <a:gd name="T24" fmla="*/ 5070 w 1120"/>
                <a:gd name="T25" fmla="*/ 2 h 252"/>
                <a:gd name="T26" fmla="*/ 4174 w 1120"/>
                <a:gd name="T27" fmla="*/ 2 h 252"/>
                <a:gd name="T28" fmla="*/ 3351 w 1120"/>
                <a:gd name="T29" fmla="*/ 2 h 252"/>
                <a:gd name="T30" fmla="*/ 2592 w 1120"/>
                <a:gd name="T31" fmla="*/ 2 h 252"/>
                <a:gd name="T32" fmla="*/ 1947 w 1120"/>
                <a:gd name="T33" fmla="*/ 2 h 252"/>
                <a:gd name="T34" fmla="*/ 1373 w 1120"/>
                <a:gd name="T35" fmla="*/ 2 h 252"/>
                <a:gd name="T36" fmla="*/ 884 w 1120"/>
                <a:gd name="T37" fmla="*/ 2 h 252"/>
                <a:gd name="T38" fmla="*/ 505 w 1120"/>
                <a:gd name="T39" fmla="*/ 2 h 252"/>
                <a:gd name="T40" fmla="*/ 211 w 1120"/>
                <a:gd name="T41" fmla="*/ 2 h 252"/>
                <a:gd name="T42" fmla="*/ 61 w 1120"/>
                <a:gd name="T43" fmla="*/ 2 h 252"/>
                <a:gd name="T44" fmla="*/ 0 w 1120"/>
                <a:gd name="T45" fmla="*/ 2 h 252"/>
                <a:gd name="T46" fmla="*/ 0 w 1120"/>
                <a:gd name="T47" fmla="*/ 2 h 252"/>
                <a:gd name="T48" fmla="*/ 6095 w 1120"/>
                <a:gd name="T49" fmla="*/ 0 h 252"/>
                <a:gd name="T50" fmla="*/ 12203 w 1120"/>
                <a:gd name="T51" fmla="*/ 2 h 252"/>
                <a:gd name="T52" fmla="*/ 12203 w 1120"/>
                <a:gd name="T53" fmla="*/ 2 h 252"/>
                <a:gd name="T54" fmla="*/ 12203 w 1120"/>
                <a:gd name="T55" fmla="*/ 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67" name="Rectangle 23"/>
            <p:cNvSpPr>
              <a:spLocks noChangeArrowheads="1"/>
            </p:cNvSpPr>
            <p:nvPr/>
          </p:nvSpPr>
          <p:spPr bwMode="gray">
            <a:xfrm>
              <a:off x="337" y="2226"/>
              <a:ext cx="1440" cy="39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2000" b="1" dirty="0">
                  <a:latin typeface="Times New Roman" pitchFamily="18" charset="0"/>
                  <a:ea typeface="+mj-ea"/>
                  <a:cs typeface="Times New Roman" pitchFamily="18" charset="0"/>
                </a:rPr>
                <a:t>Имеют среднее </a:t>
              </a:r>
            </a:p>
            <a:p>
              <a:pPr algn="ctr">
                <a:defRPr/>
              </a:pPr>
              <a:r>
                <a:rPr lang="ru-RU" sz="2000" b="1" dirty="0">
                  <a:latin typeface="Times New Roman" pitchFamily="18" charset="0"/>
                  <a:ea typeface="+mj-ea"/>
                  <a:cs typeface="Times New Roman" pitchFamily="18" charset="0"/>
                </a:rPr>
                <a:t>профессиональное</a:t>
              </a:r>
            </a:p>
            <a:p>
              <a:pPr algn="ctr">
                <a:defRPr/>
              </a:pPr>
              <a:r>
                <a:rPr lang="ru-RU" sz="2000" b="1" dirty="0">
                  <a:latin typeface="Times New Roman" pitchFamily="18" charset="0"/>
                  <a:ea typeface="+mj-ea"/>
                  <a:cs typeface="Times New Roman" pitchFamily="18" charset="0"/>
                </a:rPr>
                <a:t>образование</a:t>
              </a:r>
            </a:p>
            <a:p>
              <a:pPr>
                <a:defRPr/>
              </a:pPr>
              <a:r>
                <a:rPr lang="ru-RU" sz="2000" b="1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6070600" y="3643313"/>
            <a:ext cx="2359025" cy="1214437"/>
            <a:chOff x="816" y="2304"/>
            <a:chExt cx="1440" cy="448"/>
          </a:xfrm>
        </p:grpSpPr>
        <p:sp>
          <p:nvSpPr>
            <p:cNvPr id="10337" name="Freeform 25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2203 w 1120"/>
                <a:gd name="T1" fmla="*/ 2 h 252"/>
                <a:gd name="T2" fmla="*/ 12148 w 1120"/>
                <a:gd name="T3" fmla="*/ 2 h 252"/>
                <a:gd name="T4" fmla="*/ 11972 w 1120"/>
                <a:gd name="T5" fmla="*/ 2 h 252"/>
                <a:gd name="T6" fmla="*/ 11702 w 1120"/>
                <a:gd name="T7" fmla="*/ 2 h 252"/>
                <a:gd name="T8" fmla="*/ 11312 w 1120"/>
                <a:gd name="T9" fmla="*/ 2 h 252"/>
                <a:gd name="T10" fmla="*/ 10811 w 1120"/>
                <a:gd name="T11" fmla="*/ 2 h 252"/>
                <a:gd name="T12" fmla="*/ 10226 w 1120"/>
                <a:gd name="T13" fmla="*/ 2 h 252"/>
                <a:gd name="T14" fmla="*/ 9543 w 1120"/>
                <a:gd name="T15" fmla="*/ 2 h 252"/>
                <a:gd name="T16" fmla="*/ 8773 w 1120"/>
                <a:gd name="T17" fmla="*/ 2 h 252"/>
                <a:gd name="T18" fmla="*/ 7956 w 1120"/>
                <a:gd name="T19" fmla="*/ 2 h 252"/>
                <a:gd name="T20" fmla="*/ 7037 w 1120"/>
                <a:gd name="T21" fmla="*/ 2 h 252"/>
                <a:gd name="T22" fmla="*/ 6045 w 1120"/>
                <a:gd name="T23" fmla="*/ 2 h 252"/>
                <a:gd name="T24" fmla="*/ 5070 w 1120"/>
                <a:gd name="T25" fmla="*/ 2 h 252"/>
                <a:gd name="T26" fmla="*/ 4174 w 1120"/>
                <a:gd name="T27" fmla="*/ 2 h 252"/>
                <a:gd name="T28" fmla="*/ 3351 w 1120"/>
                <a:gd name="T29" fmla="*/ 2 h 252"/>
                <a:gd name="T30" fmla="*/ 2592 w 1120"/>
                <a:gd name="T31" fmla="*/ 2 h 252"/>
                <a:gd name="T32" fmla="*/ 1947 w 1120"/>
                <a:gd name="T33" fmla="*/ 2 h 252"/>
                <a:gd name="T34" fmla="*/ 1373 w 1120"/>
                <a:gd name="T35" fmla="*/ 2 h 252"/>
                <a:gd name="T36" fmla="*/ 884 w 1120"/>
                <a:gd name="T37" fmla="*/ 2 h 252"/>
                <a:gd name="T38" fmla="*/ 505 w 1120"/>
                <a:gd name="T39" fmla="*/ 2 h 252"/>
                <a:gd name="T40" fmla="*/ 211 w 1120"/>
                <a:gd name="T41" fmla="*/ 2 h 252"/>
                <a:gd name="T42" fmla="*/ 61 w 1120"/>
                <a:gd name="T43" fmla="*/ 2 h 252"/>
                <a:gd name="T44" fmla="*/ 0 w 1120"/>
                <a:gd name="T45" fmla="*/ 2 h 252"/>
                <a:gd name="T46" fmla="*/ 0 w 1120"/>
                <a:gd name="T47" fmla="*/ 2 h 252"/>
                <a:gd name="T48" fmla="*/ 6095 w 1120"/>
                <a:gd name="T49" fmla="*/ 0 h 252"/>
                <a:gd name="T50" fmla="*/ 12203 w 1120"/>
                <a:gd name="T51" fmla="*/ 2 h 252"/>
                <a:gd name="T52" fmla="*/ 12203 w 1120"/>
                <a:gd name="T53" fmla="*/ 2 h 252"/>
                <a:gd name="T54" fmla="*/ 12203 w 1120"/>
                <a:gd name="T55" fmla="*/ 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70" name="Rectangle 26"/>
            <p:cNvSpPr>
              <a:spLocks noChangeArrowheads="1"/>
            </p:cNvSpPr>
            <p:nvPr/>
          </p:nvSpPr>
          <p:spPr bwMode="gray">
            <a:xfrm>
              <a:off x="816" y="2304"/>
              <a:ext cx="1440" cy="394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48627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2000" dirty="0">
                  <a:latin typeface="Times New Roman" pitchFamily="18" charset="0"/>
                  <a:ea typeface="+mj-ea"/>
                  <a:cs typeface="Times New Roman" pitchFamily="18" charset="0"/>
                </a:rPr>
                <a:t>Высшая </a:t>
              </a:r>
            </a:p>
            <a:p>
              <a:pPr algn="ctr">
                <a:defRPr/>
              </a:pPr>
              <a:r>
                <a:rPr lang="ru-RU" sz="2000" dirty="0">
                  <a:latin typeface="Times New Roman" pitchFamily="18" charset="0"/>
                  <a:ea typeface="+mj-ea"/>
                  <a:cs typeface="Times New Roman" pitchFamily="18" charset="0"/>
                </a:rPr>
                <a:t>    кв.категория	</a:t>
              </a:r>
              <a:endParaRPr lang="en-US" sz="2000" dirty="0">
                <a:latin typeface="Times New Roman" pitchFamily="18" charset="0"/>
                <a:ea typeface="+mj-ea"/>
                <a:cs typeface="Times New Roman" pitchFamily="18" charset="0"/>
              </a:endParaRPr>
            </a:p>
            <a:p>
              <a:pPr algn="ctr">
                <a:defRPr/>
              </a:pPr>
              <a:endPara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3707904" y="4869160"/>
            <a:ext cx="2448272" cy="1296144"/>
            <a:chOff x="816" y="2304"/>
            <a:chExt cx="1440" cy="448"/>
          </a:xfrm>
        </p:grpSpPr>
        <p:sp>
          <p:nvSpPr>
            <p:cNvPr id="10335" name="Freeform 28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2203 w 1120"/>
                <a:gd name="T1" fmla="*/ 2 h 252"/>
                <a:gd name="T2" fmla="*/ 12148 w 1120"/>
                <a:gd name="T3" fmla="*/ 2 h 252"/>
                <a:gd name="T4" fmla="*/ 11972 w 1120"/>
                <a:gd name="T5" fmla="*/ 2 h 252"/>
                <a:gd name="T6" fmla="*/ 11702 w 1120"/>
                <a:gd name="T7" fmla="*/ 2 h 252"/>
                <a:gd name="T8" fmla="*/ 11312 w 1120"/>
                <a:gd name="T9" fmla="*/ 2 h 252"/>
                <a:gd name="T10" fmla="*/ 10811 w 1120"/>
                <a:gd name="T11" fmla="*/ 2 h 252"/>
                <a:gd name="T12" fmla="*/ 10226 w 1120"/>
                <a:gd name="T13" fmla="*/ 2 h 252"/>
                <a:gd name="T14" fmla="*/ 9543 w 1120"/>
                <a:gd name="T15" fmla="*/ 2 h 252"/>
                <a:gd name="T16" fmla="*/ 8773 w 1120"/>
                <a:gd name="T17" fmla="*/ 2 h 252"/>
                <a:gd name="T18" fmla="*/ 7956 w 1120"/>
                <a:gd name="T19" fmla="*/ 2 h 252"/>
                <a:gd name="T20" fmla="*/ 7037 w 1120"/>
                <a:gd name="T21" fmla="*/ 2 h 252"/>
                <a:gd name="T22" fmla="*/ 6045 w 1120"/>
                <a:gd name="T23" fmla="*/ 2 h 252"/>
                <a:gd name="T24" fmla="*/ 5070 w 1120"/>
                <a:gd name="T25" fmla="*/ 2 h 252"/>
                <a:gd name="T26" fmla="*/ 4174 w 1120"/>
                <a:gd name="T27" fmla="*/ 2 h 252"/>
                <a:gd name="T28" fmla="*/ 3351 w 1120"/>
                <a:gd name="T29" fmla="*/ 2 h 252"/>
                <a:gd name="T30" fmla="*/ 2592 w 1120"/>
                <a:gd name="T31" fmla="*/ 2 h 252"/>
                <a:gd name="T32" fmla="*/ 1947 w 1120"/>
                <a:gd name="T33" fmla="*/ 2 h 252"/>
                <a:gd name="T34" fmla="*/ 1373 w 1120"/>
                <a:gd name="T35" fmla="*/ 2 h 252"/>
                <a:gd name="T36" fmla="*/ 884 w 1120"/>
                <a:gd name="T37" fmla="*/ 2 h 252"/>
                <a:gd name="T38" fmla="*/ 505 w 1120"/>
                <a:gd name="T39" fmla="*/ 2 h 252"/>
                <a:gd name="T40" fmla="*/ 211 w 1120"/>
                <a:gd name="T41" fmla="*/ 2 h 252"/>
                <a:gd name="T42" fmla="*/ 61 w 1120"/>
                <a:gd name="T43" fmla="*/ 2 h 252"/>
                <a:gd name="T44" fmla="*/ 0 w 1120"/>
                <a:gd name="T45" fmla="*/ 2 h 252"/>
                <a:gd name="T46" fmla="*/ 0 w 1120"/>
                <a:gd name="T47" fmla="*/ 2 h 252"/>
                <a:gd name="T48" fmla="*/ 6095 w 1120"/>
                <a:gd name="T49" fmla="*/ 0 h 252"/>
                <a:gd name="T50" fmla="*/ 12203 w 1120"/>
                <a:gd name="T51" fmla="*/ 2 h 252"/>
                <a:gd name="T52" fmla="*/ 12203 w 1120"/>
                <a:gd name="T53" fmla="*/ 2 h 252"/>
                <a:gd name="T54" fmla="*/ 12203 w 1120"/>
                <a:gd name="T55" fmla="*/ 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73" name="Rectangle 29"/>
            <p:cNvSpPr>
              <a:spLocks noChangeArrowheads="1"/>
            </p:cNvSpPr>
            <p:nvPr/>
          </p:nvSpPr>
          <p:spPr bwMode="gray">
            <a:xfrm>
              <a:off x="816" y="2304"/>
              <a:ext cx="1440" cy="394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4549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dirty="0"/>
                <a:t> </a:t>
              </a:r>
              <a:r>
                <a:rPr lang="ru-RU" sz="2000" dirty="0" smtClean="0">
                  <a:latin typeface="Times New Roman" pitchFamily="18" charset="0"/>
                  <a:ea typeface="+mj-ea"/>
                  <a:cs typeface="Times New Roman" pitchFamily="18" charset="0"/>
                </a:rPr>
                <a:t>соответствуют </a:t>
              </a:r>
            </a:p>
            <a:p>
              <a:pPr algn="ctr">
                <a:defRPr/>
              </a:pPr>
              <a:r>
                <a:rPr lang="ru-RU" sz="2000" dirty="0" smtClean="0">
                  <a:latin typeface="Times New Roman" pitchFamily="18" charset="0"/>
                  <a:ea typeface="+mj-ea"/>
                  <a:cs typeface="Times New Roman" pitchFamily="18" charset="0"/>
                </a:rPr>
                <a:t>занимаемой </a:t>
              </a:r>
            </a:p>
            <a:p>
              <a:pPr algn="ctr">
                <a:defRPr/>
              </a:pPr>
              <a:r>
                <a:rPr lang="ru-RU" sz="2000" dirty="0" smtClean="0">
                  <a:latin typeface="Times New Roman" pitchFamily="18" charset="0"/>
                  <a:ea typeface="+mj-ea"/>
                  <a:cs typeface="Times New Roman" pitchFamily="18" charset="0"/>
                </a:rPr>
                <a:t>должности</a:t>
              </a:r>
              <a:endParaRPr lang="en-US" sz="2000" dirty="0"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79512" y="5085184"/>
            <a:ext cx="2714625" cy="892175"/>
            <a:chOff x="816" y="2304"/>
            <a:chExt cx="1440" cy="448"/>
          </a:xfrm>
        </p:grpSpPr>
        <p:sp>
          <p:nvSpPr>
            <p:cNvPr id="10333" name="Freeform 31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2203 w 1120"/>
                <a:gd name="T1" fmla="*/ 2 h 252"/>
                <a:gd name="T2" fmla="*/ 12148 w 1120"/>
                <a:gd name="T3" fmla="*/ 2 h 252"/>
                <a:gd name="T4" fmla="*/ 11972 w 1120"/>
                <a:gd name="T5" fmla="*/ 2 h 252"/>
                <a:gd name="T6" fmla="*/ 11702 w 1120"/>
                <a:gd name="T7" fmla="*/ 2 h 252"/>
                <a:gd name="T8" fmla="*/ 11312 w 1120"/>
                <a:gd name="T9" fmla="*/ 2 h 252"/>
                <a:gd name="T10" fmla="*/ 10811 w 1120"/>
                <a:gd name="T11" fmla="*/ 2 h 252"/>
                <a:gd name="T12" fmla="*/ 10226 w 1120"/>
                <a:gd name="T13" fmla="*/ 2 h 252"/>
                <a:gd name="T14" fmla="*/ 9543 w 1120"/>
                <a:gd name="T15" fmla="*/ 2 h 252"/>
                <a:gd name="T16" fmla="*/ 8773 w 1120"/>
                <a:gd name="T17" fmla="*/ 2 h 252"/>
                <a:gd name="T18" fmla="*/ 7956 w 1120"/>
                <a:gd name="T19" fmla="*/ 2 h 252"/>
                <a:gd name="T20" fmla="*/ 7037 w 1120"/>
                <a:gd name="T21" fmla="*/ 2 h 252"/>
                <a:gd name="T22" fmla="*/ 6045 w 1120"/>
                <a:gd name="T23" fmla="*/ 2 h 252"/>
                <a:gd name="T24" fmla="*/ 5070 w 1120"/>
                <a:gd name="T25" fmla="*/ 2 h 252"/>
                <a:gd name="T26" fmla="*/ 4174 w 1120"/>
                <a:gd name="T27" fmla="*/ 2 h 252"/>
                <a:gd name="T28" fmla="*/ 3351 w 1120"/>
                <a:gd name="T29" fmla="*/ 2 h 252"/>
                <a:gd name="T30" fmla="*/ 2592 w 1120"/>
                <a:gd name="T31" fmla="*/ 2 h 252"/>
                <a:gd name="T32" fmla="*/ 1947 w 1120"/>
                <a:gd name="T33" fmla="*/ 2 h 252"/>
                <a:gd name="T34" fmla="*/ 1373 w 1120"/>
                <a:gd name="T35" fmla="*/ 2 h 252"/>
                <a:gd name="T36" fmla="*/ 884 w 1120"/>
                <a:gd name="T37" fmla="*/ 2 h 252"/>
                <a:gd name="T38" fmla="*/ 505 w 1120"/>
                <a:gd name="T39" fmla="*/ 2 h 252"/>
                <a:gd name="T40" fmla="*/ 211 w 1120"/>
                <a:gd name="T41" fmla="*/ 2 h 252"/>
                <a:gd name="T42" fmla="*/ 61 w 1120"/>
                <a:gd name="T43" fmla="*/ 2 h 252"/>
                <a:gd name="T44" fmla="*/ 0 w 1120"/>
                <a:gd name="T45" fmla="*/ 2 h 252"/>
                <a:gd name="T46" fmla="*/ 0 w 1120"/>
                <a:gd name="T47" fmla="*/ 2 h 252"/>
                <a:gd name="T48" fmla="*/ 6095 w 1120"/>
                <a:gd name="T49" fmla="*/ 0 h 252"/>
                <a:gd name="T50" fmla="*/ 12203 w 1120"/>
                <a:gd name="T51" fmla="*/ 2 h 252"/>
                <a:gd name="T52" fmla="*/ 12203 w 1120"/>
                <a:gd name="T53" fmla="*/ 2 h 252"/>
                <a:gd name="T54" fmla="*/ 12203 w 1120"/>
                <a:gd name="T55" fmla="*/ 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76" name="Rectangle 32"/>
            <p:cNvSpPr>
              <a:spLocks noChangeArrowheads="1"/>
            </p:cNvSpPr>
            <p:nvPr/>
          </p:nvSpPr>
          <p:spPr bwMode="gray">
            <a:xfrm>
              <a:off x="816" y="2304"/>
              <a:ext cx="1440" cy="394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27451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  <a:p>
              <a:pPr algn="ctr">
                <a:defRPr/>
              </a:pPr>
              <a:endPara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  <a:p>
              <a:pPr algn="ctr">
                <a:defRPr/>
              </a:pPr>
              <a:endPara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2000" dirty="0">
                  <a:latin typeface="Times New Roman" pitchFamily="18" charset="0"/>
                  <a:ea typeface="+mj-ea"/>
                  <a:cs typeface="Times New Roman" pitchFamily="18" charset="0"/>
                </a:rPr>
                <a:t>1 кв.категория</a:t>
              </a:r>
            </a:p>
            <a:p>
              <a:pPr algn="ctr">
                <a:defRPr/>
              </a:pPr>
              <a:r>
                <a:rPr lang="ru-RU" sz="2000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	</a:t>
              </a:r>
              <a:endParaRPr lang="en-US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2000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	</a:t>
              </a:r>
              <a:endParaRPr lang="en-US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  <a:p>
              <a:pPr algn="ctr">
                <a:defRPr/>
              </a:pPr>
              <a:endParaRPr lang="en-US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0260" name="AutoShape 33"/>
          <p:cNvCxnSpPr>
            <a:cxnSpLocks noChangeShapeType="1"/>
            <a:stCxn id="82973" idx="0"/>
          </p:cNvCxnSpPr>
          <p:nvPr/>
        </p:nvCxnSpPr>
        <p:spPr bwMode="auto">
          <a:xfrm rot="16200000" flipV="1">
            <a:off x="4341404" y="4278524"/>
            <a:ext cx="560388" cy="620884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0261" name="AutoShape 34"/>
          <p:cNvCxnSpPr>
            <a:cxnSpLocks noChangeShapeType="1"/>
            <a:stCxn id="82976" idx="3"/>
          </p:cNvCxnSpPr>
          <p:nvPr/>
        </p:nvCxnSpPr>
        <p:spPr bwMode="auto">
          <a:xfrm flipH="1" flipV="1">
            <a:off x="2687762" y="4567659"/>
            <a:ext cx="206375" cy="909637"/>
          </a:xfrm>
          <a:prstGeom prst="bentConnector4">
            <a:avLst>
              <a:gd name="adj1" fmla="val -110347"/>
              <a:gd name="adj2" fmla="val 7156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85020" name="Rectangle 36"/>
          <p:cNvSpPr>
            <a:spLocks noChangeArrowheads="1"/>
          </p:cNvSpPr>
          <p:nvPr/>
        </p:nvSpPr>
        <p:spPr bwMode="auto">
          <a:xfrm>
            <a:off x="5715000" y="2786063"/>
            <a:ext cx="120238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1 педагог</a:t>
            </a:r>
            <a:endParaRPr lang="en-US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3357563" y="2357438"/>
            <a:ext cx="923925" cy="1123950"/>
            <a:chOff x="1008" y="1296"/>
            <a:chExt cx="891" cy="983"/>
          </a:xfrm>
        </p:grpSpPr>
        <p:grpSp>
          <p:nvGrpSpPr>
            <p:cNvPr id="7" name="Group 39"/>
            <p:cNvGrpSpPr>
              <a:grpSpLocks/>
            </p:cNvGrpSpPr>
            <p:nvPr/>
          </p:nvGrpSpPr>
          <p:grpSpPr bwMode="auto">
            <a:xfrm>
              <a:off x="1067" y="1298"/>
              <a:ext cx="828" cy="981"/>
              <a:chOff x="1175" y="3418"/>
              <a:chExt cx="381" cy="436"/>
            </a:xfrm>
          </p:grpSpPr>
          <p:sp>
            <p:nvSpPr>
              <p:cNvPr id="10331" name="Freeform 40"/>
              <p:cNvSpPr>
                <a:spLocks/>
              </p:cNvSpPr>
              <p:nvPr/>
            </p:nvSpPr>
            <p:spPr bwMode="gray">
              <a:xfrm>
                <a:off x="1175" y="3589"/>
                <a:ext cx="381" cy="265"/>
              </a:xfrm>
              <a:custGeom>
                <a:avLst/>
                <a:gdLst>
                  <a:gd name="T0" fmla="*/ 1 w 630"/>
                  <a:gd name="T1" fmla="*/ 1 h 439"/>
                  <a:gd name="T2" fmla="*/ 1 w 630"/>
                  <a:gd name="T3" fmla="*/ 1 h 439"/>
                  <a:gd name="T4" fmla="*/ 1 w 630"/>
                  <a:gd name="T5" fmla="*/ 1 h 439"/>
                  <a:gd name="T6" fmla="*/ 1 w 630"/>
                  <a:gd name="T7" fmla="*/ 1 h 4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0"/>
                  <a:gd name="T13" fmla="*/ 0 h 439"/>
                  <a:gd name="T14" fmla="*/ 630 w 630"/>
                  <a:gd name="T15" fmla="*/ 439 h 4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0" h="439">
                    <a:moveTo>
                      <a:pt x="327" y="12"/>
                    </a:moveTo>
                    <a:cubicBezTo>
                      <a:pt x="57" y="0"/>
                      <a:pt x="0" y="366"/>
                      <a:pt x="52" y="439"/>
                    </a:cubicBezTo>
                    <a:lnTo>
                      <a:pt x="584" y="439"/>
                    </a:lnTo>
                    <a:cubicBezTo>
                      <a:pt x="630" y="368"/>
                      <a:pt x="597" y="24"/>
                      <a:pt x="327" y="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00"/>
                  </a:gs>
                  <a:gs pos="100000">
                    <a:srgbClr val="471800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PerspectiveTopRight"/>
                <a:lightRig rig="legacyFlat2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077F07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sp>
            <p:nvSpPr>
              <p:cNvPr id="10332" name="Oval 41"/>
              <p:cNvSpPr>
                <a:spLocks noChangeArrowheads="1"/>
              </p:cNvSpPr>
              <p:nvPr/>
            </p:nvSpPr>
            <p:spPr bwMode="gray">
              <a:xfrm>
                <a:off x="1278" y="3418"/>
                <a:ext cx="185" cy="195"/>
              </a:xfrm>
              <a:prstGeom prst="ellipse">
                <a:avLst/>
              </a:prstGeom>
              <a:gradFill rotWithShape="1">
                <a:gsLst>
                  <a:gs pos="0">
                    <a:srgbClr val="993300"/>
                  </a:gs>
                  <a:gs pos="100000">
                    <a:srgbClr val="471800"/>
                  </a:gs>
                </a:gsLst>
                <a:lin ang="5400000" scaled="1"/>
              </a:gradFill>
              <a:ln w="9525">
                <a:round/>
                <a:headEnd/>
                <a:tailEnd/>
              </a:ln>
              <a:scene3d>
                <a:camera prst="legacyPerspectiveTopRight"/>
                <a:lightRig rig="legacyFlat2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077F07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</p:grpSp>
        <p:sp>
          <p:nvSpPr>
            <p:cNvPr id="10305" name="Freeform 42"/>
            <p:cNvSpPr>
              <a:spLocks/>
            </p:cNvSpPr>
            <p:nvPr/>
          </p:nvSpPr>
          <p:spPr bwMode="gray">
            <a:xfrm>
              <a:off x="1072" y="1679"/>
              <a:ext cx="827" cy="598"/>
            </a:xfrm>
            <a:custGeom>
              <a:avLst/>
              <a:gdLst>
                <a:gd name="T0" fmla="*/ 57438 w 630"/>
                <a:gd name="T1" fmla="*/ 4249 h 439"/>
                <a:gd name="T2" fmla="*/ 9114 w 630"/>
                <a:gd name="T3" fmla="*/ 156007 h 439"/>
                <a:gd name="T4" fmla="*/ 102755 w 630"/>
                <a:gd name="T5" fmla="*/ 156007 h 439"/>
                <a:gd name="T6" fmla="*/ 57438 w 630"/>
                <a:gd name="T7" fmla="*/ 4249 h 4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0"/>
                <a:gd name="T13" fmla="*/ 0 h 439"/>
                <a:gd name="T14" fmla="*/ 630 w 630"/>
                <a:gd name="T15" fmla="*/ 439 h 4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0" h="439">
                  <a:moveTo>
                    <a:pt x="327" y="12"/>
                  </a:moveTo>
                  <a:cubicBezTo>
                    <a:pt x="57" y="0"/>
                    <a:pt x="0" y="366"/>
                    <a:pt x="52" y="439"/>
                  </a:cubicBezTo>
                  <a:lnTo>
                    <a:pt x="584" y="439"/>
                  </a:lnTo>
                  <a:cubicBezTo>
                    <a:pt x="630" y="368"/>
                    <a:pt x="597" y="24"/>
                    <a:pt x="327" y="1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2D2F"/>
                </a:gs>
                <a:gs pos="100000">
                  <a:srgbClr val="00ABB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06" name="Freeform 43"/>
            <p:cNvSpPr>
              <a:spLocks/>
            </p:cNvSpPr>
            <p:nvPr/>
          </p:nvSpPr>
          <p:spPr bwMode="gray">
            <a:xfrm>
              <a:off x="1234" y="1717"/>
              <a:ext cx="510" cy="190"/>
            </a:xfrm>
            <a:custGeom>
              <a:avLst/>
              <a:gdLst>
                <a:gd name="T0" fmla="*/ 0 w 1321"/>
                <a:gd name="T1" fmla="*/ 0 h 712"/>
                <a:gd name="T2" fmla="*/ 0 w 1321"/>
                <a:gd name="T3" fmla="*/ 0 h 712"/>
                <a:gd name="T4" fmla="*/ 0 w 1321"/>
                <a:gd name="T5" fmla="*/ 0 h 712"/>
                <a:gd name="T6" fmla="*/ 0 w 1321"/>
                <a:gd name="T7" fmla="*/ 0 h 712"/>
                <a:gd name="T8" fmla="*/ 0 w 1321"/>
                <a:gd name="T9" fmla="*/ 0 h 712"/>
                <a:gd name="T10" fmla="*/ 0 w 1321"/>
                <a:gd name="T11" fmla="*/ 0 h 712"/>
                <a:gd name="T12" fmla="*/ 0 w 1321"/>
                <a:gd name="T13" fmla="*/ 0 h 712"/>
                <a:gd name="T14" fmla="*/ 0 w 1321"/>
                <a:gd name="T15" fmla="*/ 0 h 712"/>
                <a:gd name="T16" fmla="*/ 0 w 1321"/>
                <a:gd name="T17" fmla="*/ 0 h 712"/>
                <a:gd name="T18" fmla="*/ 0 w 1321"/>
                <a:gd name="T19" fmla="*/ 0 h 712"/>
                <a:gd name="T20" fmla="*/ 0 w 1321"/>
                <a:gd name="T21" fmla="*/ 0 h 712"/>
                <a:gd name="T22" fmla="*/ 0 w 1321"/>
                <a:gd name="T23" fmla="*/ 0 h 712"/>
                <a:gd name="T24" fmla="*/ 0 w 1321"/>
                <a:gd name="T25" fmla="*/ 0 h 712"/>
                <a:gd name="T26" fmla="*/ 0 w 1321"/>
                <a:gd name="T27" fmla="*/ 0 h 712"/>
                <a:gd name="T28" fmla="*/ 0 w 1321"/>
                <a:gd name="T29" fmla="*/ 0 h 712"/>
                <a:gd name="T30" fmla="*/ 0 w 1321"/>
                <a:gd name="T31" fmla="*/ 0 h 712"/>
                <a:gd name="T32" fmla="*/ 0 w 1321"/>
                <a:gd name="T33" fmla="*/ 0 h 712"/>
                <a:gd name="T34" fmla="*/ 0 w 1321"/>
                <a:gd name="T35" fmla="*/ 0 h 712"/>
                <a:gd name="T36" fmla="*/ 0 w 1321"/>
                <a:gd name="T37" fmla="*/ 0 h 712"/>
                <a:gd name="T38" fmla="*/ 0 w 1321"/>
                <a:gd name="T39" fmla="*/ 0 h 712"/>
                <a:gd name="T40" fmla="*/ 0 w 1321"/>
                <a:gd name="T41" fmla="*/ 0 h 712"/>
                <a:gd name="T42" fmla="*/ 0 w 1321"/>
                <a:gd name="T43" fmla="*/ 0 h 712"/>
                <a:gd name="T44" fmla="*/ 0 w 1321"/>
                <a:gd name="T45" fmla="*/ 0 h 712"/>
                <a:gd name="T46" fmla="*/ 0 w 1321"/>
                <a:gd name="T47" fmla="*/ 0 h 712"/>
                <a:gd name="T48" fmla="*/ 0 w 1321"/>
                <a:gd name="T49" fmla="*/ 0 h 712"/>
                <a:gd name="T50" fmla="*/ 0 w 1321"/>
                <a:gd name="T51" fmla="*/ 0 h 712"/>
                <a:gd name="T52" fmla="*/ 0 w 1321"/>
                <a:gd name="T53" fmla="*/ 0 h 712"/>
                <a:gd name="T54" fmla="*/ 0 w 1321"/>
                <a:gd name="T55" fmla="*/ 0 h 712"/>
                <a:gd name="T56" fmla="*/ 0 w 1321"/>
                <a:gd name="T57" fmla="*/ 0 h 712"/>
                <a:gd name="T58" fmla="*/ 0 w 1321"/>
                <a:gd name="T59" fmla="*/ 0 h 712"/>
                <a:gd name="T60" fmla="*/ 0 w 1321"/>
                <a:gd name="T61" fmla="*/ 0 h 712"/>
                <a:gd name="T62" fmla="*/ 0 w 1321"/>
                <a:gd name="T63" fmla="*/ 0 h 712"/>
                <a:gd name="T64" fmla="*/ 0 w 1321"/>
                <a:gd name="T65" fmla="*/ 0 h 712"/>
                <a:gd name="T66" fmla="*/ 0 w 1321"/>
                <a:gd name="T67" fmla="*/ 0 h 712"/>
                <a:gd name="T68" fmla="*/ 0 w 1321"/>
                <a:gd name="T69" fmla="*/ 0 h 712"/>
                <a:gd name="T70" fmla="*/ 0 w 1321"/>
                <a:gd name="T71" fmla="*/ 0 h 712"/>
                <a:gd name="T72" fmla="*/ 0 w 1321"/>
                <a:gd name="T73" fmla="*/ 0 h 712"/>
                <a:gd name="T74" fmla="*/ 0 w 1321"/>
                <a:gd name="T75" fmla="*/ 0 h 712"/>
                <a:gd name="T76" fmla="*/ 0 w 1321"/>
                <a:gd name="T77" fmla="*/ 0 h 712"/>
                <a:gd name="T78" fmla="*/ 0 w 1321"/>
                <a:gd name="T79" fmla="*/ 0 h 712"/>
                <a:gd name="T80" fmla="*/ 0 w 1321"/>
                <a:gd name="T81" fmla="*/ 0 h 712"/>
                <a:gd name="T82" fmla="*/ 0 w 1321"/>
                <a:gd name="T83" fmla="*/ 0 h 712"/>
                <a:gd name="T84" fmla="*/ 0 w 1321"/>
                <a:gd name="T85" fmla="*/ 0 h 712"/>
                <a:gd name="T86" fmla="*/ 0 w 1321"/>
                <a:gd name="T87" fmla="*/ 0 h 712"/>
                <a:gd name="T88" fmla="*/ 0 w 1321"/>
                <a:gd name="T89" fmla="*/ 0 h 712"/>
                <a:gd name="T90" fmla="*/ 0 w 1321"/>
                <a:gd name="T91" fmla="*/ 0 h 712"/>
                <a:gd name="T92" fmla="*/ 0 w 1321"/>
                <a:gd name="T93" fmla="*/ 0 h 712"/>
                <a:gd name="T94" fmla="*/ 0 w 1321"/>
                <a:gd name="T95" fmla="*/ 0 h 712"/>
                <a:gd name="T96" fmla="*/ 0 w 1321"/>
                <a:gd name="T97" fmla="*/ 0 h 712"/>
                <a:gd name="T98" fmla="*/ 0 w 1321"/>
                <a:gd name="T99" fmla="*/ 0 h 712"/>
                <a:gd name="T100" fmla="*/ 0 w 1321"/>
                <a:gd name="T101" fmla="*/ 0 h 712"/>
                <a:gd name="T102" fmla="*/ 0 w 1321"/>
                <a:gd name="T103" fmla="*/ 0 h 712"/>
                <a:gd name="T104" fmla="*/ 0 w 1321"/>
                <a:gd name="T105" fmla="*/ 0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9CA4">
                    <a:alpha val="17998"/>
                  </a:srgbClr>
                </a:gs>
              </a:gsLst>
              <a:lin ang="54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07" name="Oval 44"/>
            <p:cNvSpPr>
              <a:spLocks noChangeArrowheads="1"/>
            </p:cNvSpPr>
            <p:nvPr/>
          </p:nvSpPr>
          <p:spPr bwMode="gray">
            <a:xfrm>
              <a:off x="1295" y="1296"/>
              <a:ext cx="403" cy="440"/>
            </a:xfrm>
            <a:prstGeom prst="ellipse">
              <a:avLst/>
            </a:prstGeom>
            <a:gradFill rotWithShape="1">
              <a:gsLst>
                <a:gs pos="0">
                  <a:srgbClr val="005C60"/>
                </a:gs>
                <a:gs pos="50000">
                  <a:srgbClr val="00A4AC"/>
                </a:gs>
                <a:gs pos="100000">
                  <a:srgbClr val="005C6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08" name="Freeform 45"/>
            <p:cNvSpPr>
              <a:spLocks/>
            </p:cNvSpPr>
            <p:nvPr/>
          </p:nvSpPr>
          <p:spPr bwMode="gray">
            <a:xfrm>
              <a:off x="1336" y="1303"/>
              <a:ext cx="319" cy="145"/>
            </a:xfrm>
            <a:custGeom>
              <a:avLst/>
              <a:gdLst>
                <a:gd name="T0" fmla="*/ 0 w 1321"/>
                <a:gd name="T1" fmla="*/ 0 h 712"/>
                <a:gd name="T2" fmla="*/ 0 w 1321"/>
                <a:gd name="T3" fmla="*/ 0 h 712"/>
                <a:gd name="T4" fmla="*/ 0 w 1321"/>
                <a:gd name="T5" fmla="*/ 0 h 712"/>
                <a:gd name="T6" fmla="*/ 0 w 1321"/>
                <a:gd name="T7" fmla="*/ 0 h 712"/>
                <a:gd name="T8" fmla="*/ 0 w 1321"/>
                <a:gd name="T9" fmla="*/ 0 h 712"/>
                <a:gd name="T10" fmla="*/ 0 w 1321"/>
                <a:gd name="T11" fmla="*/ 0 h 712"/>
                <a:gd name="T12" fmla="*/ 0 w 1321"/>
                <a:gd name="T13" fmla="*/ 0 h 712"/>
                <a:gd name="T14" fmla="*/ 0 w 1321"/>
                <a:gd name="T15" fmla="*/ 0 h 712"/>
                <a:gd name="T16" fmla="*/ 0 w 1321"/>
                <a:gd name="T17" fmla="*/ 0 h 712"/>
                <a:gd name="T18" fmla="*/ 0 w 1321"/>
                <a:gd name="T19" fmla="*/ 0 h 712"/>
                <a:gd name="T20" fmla="*/ 0 w 1321"/>
                <a:gd name="T21" fmla="*/ 0 h 712"/>
                <a:gd name="T22" fmla="*/ 0 w 1321"/>
                <a:gd name="T23" fmla="*/ 0 h 712"/>
                <a:gd name="T24" fmla="*/ 0 w 1321"/>
                <a:gd name="T25" fmla="*/ 0 h 712"/>
                <a:gd name="T26" fmla="*/ 0 w 1321"/>
                <a:gd name="T27" fmla="*/ 0 h 712"/>
                <a:gd name="T28" fmla="*/ 0 w 1321"/>
                <a:gd name="T29" fmla="*/ 0 h 712"/>
                <a:gd name="T30" fmla="*/ 0 w 1321"/>
                <a:gd name="T31" fmla="*/ 0 h 712"/>
                <a:gd name="T32" fmla="*/ 0 w 1321"/>
                <a:gd name="T33" fmla="*/ 0 h 712"/>
                <a:gd name="T34" fmla="*/ 0 w 1321"/>
                <a:gd name="T35" fmla="*/ 0 h 712"/>
                <a:gd name="T36" fmla="*/ 0 w 1321"/>
                <a:gd name="T37" fmla="*/ 0 h 712"/>
                <a:gd name="T38" fmla="*/ 0 w 1321"/>
                <a:gd name="T39" fmla="*/ 0 h 712"/>
                <a:gd name="T40" fmla="*/ 0 w 1321"/>
                <a:gd name="T41" fmla="*/ 0 h 712"/>
                <a:gd name="T42" fmla="*/ 0 w 1321"/>
                <a:gd name="T43" fmla="*/ 0 h 712"/>
                <a:gd name="T44" fmla="*/ 0 w 1321"/>
                <a:gd name="T45" fmla="*/ 0 h 712"/>
                <a:gd name="T46" fmla="*/ 0 w 1321"/>
                <a:gd name="T47" fmla="*/ 0 h 712"/>
                <a:gd name="T48" fmla="*/ 0 w 1321"/>
                <a:gd name="T49" fmla="*/ 0 h 712"/>
                <a:gd name="T50" fmla="*/ 0 w 1321"/>
                <a:gd name="T51" fmla="*/ 0 h 712"/>
                <a:gd name="T52" fmla="*/ 0 w 1321"/>
                <a:gd name="T53" fmla="*/ 0 h 712"/>
                <a:gd name="T54" fmla="*/ 0 w 1321"/>
                <a:gd name="T55" fmla="*/ 0 h 712"/>
                <a:gd name="T56" fmla="*/ 0 w 1321"/>
                <a:gd name="T57" fmla="*/ 0 h 712"/>
                <a:gd name="T58" fmla="*/ 0 w 1321"/>
                <a:gd name="T59" fmla="*/ 0 h 712"/>
                <a:gd name="T60" fmla="*/ 0 w 1321"/>
                <a:gd name="T61" fmla="*/ 0 h 712"/>
                <a:gd name="T62" fmla="*/ 0 w 1321"/>
                <a:gd name="T63" fmla="*/ 0 h 712"/>
                <a:gd name="T64" fmla="*/ 0 w 1321"/>
                <a:gd name="T65" fmla="*/ 0 h 712"/>
                <a:gd name="T66" fmla="*/ 0 w 1321"/>
                <a:gd name="T67" fmla="*/ 0 h 712"/>
                <a:gd name="T68" fmla="*/ 0 w 1321"/>
                <a:gd name="T69" fmla="*/ 0 h 712"/>
                <a:gd name="T70" fmla="*/ 0 w 1321"/>
                <a:gd name="T71" fmla="*/ 0 h 712"/>
                <a:gd name="T72" fmla="*/ 0 w 1321"/>
                <a:gd name="T73" fmla="*/ 0 h 712"/>
                <a:gd name="T74" fmla="*/ 0 w 1321"/>
                <a:gd name="T75" fmla="*/ 0 h 712"/>
                <a:gd name="T76" fmla="*/ 0 w 1321"/>
                <a:gd name="T77" fmla="*/ 0 h 712"/>
                <a:gd name="T78" fmla="*/ 0 w 1321"/>
                <a:gd name="T79" fmla="*/ 0 h 712"/>
                <a:gd name="T80" fmla="*/ 0 w 1321"/>
                <a:gd name="T81" fmla="*/ 0 h 712"/>
                <a:gd name="T82" fmla="*/ 0 w 1321"/>
                <a:gd name="T83" fmla="*/ 0 h 712"/>
                <a:gd name="T84" fmla="*/ 0 w 1321"/>
                <a:gd name="T85" fmla="*/ 0 h 712"/>
                <a:gd name="T86" fmla="*/ 0 w 1321"/>
                <a:gd name="T87" fmla="*/ 0 h 712"/>
                <a:gd name="T88" fmla="*/ 0 w 1321"/>
                <a:gd name="T89" fmla="*/ 0 h 712"/>
                <a:gd name="T90" fmla="*/ 0 w 1321"/>
                <a:gd name="T91" fmla="*/ 0 h 712"/>
                <a:gd name="T92" fmla="*/ 0 w 1321"/>
                <a:gd name="T93" fmla="*/ 0 h 712"/>
                <a:gd name="T94" fmla="*/ 0 w 1321"/>
                <a:gd name="T95" fmla="*/ 0 h 712"/>
                <a:gd name="T96" fmla="*/ 0 w 1321"/>
                <a:gd name="T97" fmla="*/ 0 h 712"/>
                <a:gd name="T98" fmla="*/ 0 w 1321"/>
                <a:gd name="T99" fmla="*/ 0 h 712"/>
                <a:gd name="T100" fmla="*/ 0 w 1321"/>
                <a:gd name="T101" fmla="*/ 0 h 712"/>
                <a:gd name="T102" fmla="*/ 0 w 1321"/>
                <a:gd name="T103" fmla="*/ 0 h 712"/>
                <a:gd name="T104" fmla="*/ 0 w 1321"/>
                <a:gd name="T105" fmla="*/ 0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59D3D9">
                    <a:alpha val="17998"/>
                  </a:srgbClr>
                </a:gs>
              </a:gsLst>
              <a:lin ang="54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8" name="Group 46"/>
            <p:cNvGrpSpPr>
              <a:grpSpLocks/>
            </p:cNvGrpSpPr>
            <p:nvPr/>
          </p:nvGrpSpPr>
          <p:grpSpPr bwMode="auto">
            <a:xfrm rot="20302575" flipH="1">
              <a:off x="1225" y="1357"/>
              <a:ext cx="349" cy="119"/>
              <a:chOff x="2532" y="1051"/>
              <a:chExt cx="893" cy="246"/>
            </a:xfrm>
          </p:grpSpPr>
          <p:grpSp>
            <p:nvGrpSpPr>
              <p:cNvPr id="9" name="Group 4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27" name="AutoShape 48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28" name="AutoShape 49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29" name="AutoShape 50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30" name="AutoShape 51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" name="Group 5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23" name="AutoShape 53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24" name="AutoShape 54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25" name="AutoShape 55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26" name="AutoShape 56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11" name="Group 57"/>
            <p:cNvGrpSpPr>
              <a:grpSpLocks/>
            </p:cNvGrpSpPr>
            <p:nvPr/>
          </p:nvGrpSpPr>
          <p:grpSpPr bwMode="auto">
            <a:xfrm rot="19687084" flipH="1">
              <a:off x="1008" y="1816"/>
              <a:ext cx="508" cy="120"/>
              <a:chOff x="2532" y="1051"/>
              <a:chExt cx="893" cy="246"/>
            </a:xfrm>
          </p:grpSpPr>
          <p:grpSp>
            <p:nvGrpSpPr>
              <p:cNvPr id="12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17" name="AutoShape 5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18" name="AutoShape 6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19" name="AutoShape 6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20" name="AutoShape 6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3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13" name="AutoShape 6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14" name="AutoShape 6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15" name="AutoShape 6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16" name="AutoShape 6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0264" name="Rectangle 68"/>
          <p:cNvSpPr>
            <a:spLocks noChangeArrowheads="1"/>
          </p:cNvSpPr>
          <p:nvPr/>
        </p:nvSpPr>
        <p:spPr bwMode="gray">
          <a:xfrm>
            <a:off x="1785938" y="3857625"/>
            <a:ext cx="1589087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Кадровый состав</a:t>
            </a:r>
            <a:endParaRPr lang="en-US" sz="1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69"/>
          <p:cNvGrpSpPr>
            <a:grpSpLocks/>
          </p:cNvGrpSpPr>
          <p:nvPr/>
        </p:nvGrpSpPr>
        <p:grpSpPr bwMode="auto">
          <a:xfrm>
            <a:off x="2571750" y="2714625"/>
            <a:ext cx="925513" cy="1123950"/>
            <a:chOff x="1008" y="1296"/>
            <a:chExt cx="891" cy="983"/>
          </a:xfrm>
        </p:grpSpPr>
        <p:grpSp>
          <p:nvGrpSpPr>
            <p:cNvPr id="15" name="Group 70"/>
            <p:cNvGrpSpPr>
              <a:grpSpLocks/>
            </p:cNvGrpSpPr>
            <p:nvPr/>
          </p:nvGrpSpPr>
          <p:grpSpPr bwMode="auto">
            <a:xfrm>
              <a:off x="1067" y="1298"/>
              <a:ext cx="828" cy="981"/>
              <a:chOff x="1175" y="3418"/>
              <a:chExt cx="381" cy="436"/>
            </a:xfrm>
          </p:grpSpPr>
          <p:sp>
            <p:nvSpPr>
              <p:cNvPr id="10302" name="Freeform 71"/>
              <p:cNvSpPr>
                <a:spLocks/>
              </p:cNvSpPr>
              <p:nvPr/>
            </p:nvSpPr>
            <p:spPr bwMode="gray">
              <a:xfrm>
                <a:off x="1175" y="3589"/>
                <a:ext cx="381" cy="265"/>
              </a:xfrm>
              <a:custGeom>
                <a:avLst/>
                <a:gdLst>
                  <a:gd name="T0" fmla="*/ 1 w 630"/>
                  <a:gd name="T1" fmla="*/ 1 h 439"/>
                  <a:gd name="T2" fmla="*/ 1 w 630"/>
                  <a:gd name="T3" fmla="*/ 1 h 439"/>
                  <a:gd name="T4" fmla="*/ 1 w 630"/>
                  <a:gd name="T5" fmla="*/ 1 h 439"/>
                  <a:gd name="T6" fmla="*/ 1 w 630"/>
                  <a:gd name="T7" fmla="*/ 1 h 4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0"/>
                  <a:gd name="T13" fmla="*/ 0 h 439"/>
                  <a:gd name="T14" fmla="*/ 630 w 630"/>
                  <a:gd name="T15" fmla="*/ 439 h 4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0" h="439">
                    <a:moveTo>
                      <a:pt x="327" y="12"/>
                    </a:moveTo>
                    <a:cubicBezTo>
                      <a:pt x="57" y="0"/>
                      <a:pt x="0" y="366"/>
                      <a:pt x="52" y="439"/>
                    </a:cubicBezTo>
                    <a:lnTo>
                      <a:pt x="584" y="439"/>
                    </a:lnTo>
                    <a:cubicBezTo>
                      <a:pt x="630" y="368"/>
                      <a:pt x="597" y="24"/>
                      <a:pt x="327" y="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00"/>
                  </a:gs>
                  <a:gs pos="100000">
                    <a:srgbClr val="471800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PerspectiveTopRight"/>
                <a:lightRig rig="legacyFlat2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077F07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sp>
            <p:nvSpPr>
              <p:cNvPr id="10303" name="Oval 72"/>
              <p:cNvSpPr>
                <a:spLocks noChangeArrowheads="1"/>
              </p:cNvSpPr>
              <p:nvPr/>
            </p:nvSpPr>
            <p:spPr bwMode="gray">
              <a:xfrm>
                <a:off x="1278" y="3418"/>
                <a:ext cx="185" cy="195"/>
              </a:xfrm>
              <a:prstGeom prst="ellipse">
                <a:avLst/>
              </a:prstGeom>
              <a:gradFill rotWithShape="1">
                <a:gsLst>
                  <a:gs pos="0">
                    <a:srgbClr val="993300"/>
                  </a:gs>
                  <a:gs pos="100000">
                    <a:srgbClr val="471800"/>
                  </a:gs>
                </a:gsLst>
                <a:lin ang="5400000" scaled="1"/>
              </a:gradFill>
              <a:ln w="9525">
                <a:round/>
                <a:headEnd/>
                <a:tailEnd/>
              </a:ln>
              <a:scene3d>
                <a:camera prst="legacyPerspectiveTopRight"/>
                <a:lightRig rig="legacyFlat2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077F07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</p:grpSp>
        <p:sp>
          <p:nvSpPr>
            <p:cNvPr id="10276" name="Freeform 73"/>
            <p:cNvSpPr>
              <a:spLocks/>
            </p:cNvSpPr>
            <p:nvPr/>
          </p:nvSpPr>
          <p:spPr bwMode="gray">
            <a:xfrm>
              <a:off x="1072" y="1679"/>
              <a:ext cx="827" cy="598"/>
            </a:xfrm>
            <a:custGeom>
              <a:avLst/>
              <a:gdLst>
                <a:gd name="T0" fmla="*/ 57438 w 630"/>
                <a:gd name="T1" fmla="*/ 4249 h 439"/>
                <a:gd name="T2" fmla="*/ 9114 w 630"/>
                <a:gd name="T3" fmla="*/ 156007 h 439"/>
                <a:gd name="T4" fmla="*/ 102755 w 630"/>
                <a:gd name="T5" fmla="*/ 156007 h 439"/>
                <a:gd name="T6" fmla="*/ 57438 w 630"/>
                <a:gd name="T7" fmla="*/ 4249 h 4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0"/>
                <a:gd name="T13" fmla="*/ 0 h 439"/>
                <a:gd name="T14" fmla="*/ 630 w 630"/>
                <a:gd name="T15" fmla="*/ 439 h 4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0" h="439">
                  <a:moveTo>
                    <a:pt x="327" y="12"/>
                  </a:moveTo>
                  <a:cubicBezTo>
                    <a:pt x="57" y="0"/>
                    <a:pt x="0" y="366"/>
                    <a:pt x="52" y="439"/>
                  </a:cubicBezTo>
                  <a:lnTo>
                    <a:pt x="584" y="439"/>
                  </a:lnTo>
                  <a:cubicBezTo>
                    <a:pt x="630" y="368"/>
                    <a:pt x="597" y="24"/>
                    <a:pt x="327" y="12"/>
                  </a:cubicBezTo>
                  <a:close/>
                </a:path>
              </a:pathLst>
            </a:custGeom>
            <a:gradFill rotWithShape="1">
              <a:gsLst>
                <a:gs pos="0">
                  <a:srgbClr val="273216"/>
                </a:gs>
                <a:gs pos="100000">
                  <a:srgbClr val="93C05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7" name="Freeform 74"/>
            <p:cNvSpPr>
              <a:spLocks/>
            </p:cNvSpPr>
            <p:nvPr/>
          </p:nvSpPr>
          <p:spPr bwMode="gray">
            <a:xfrm>
              <a:off x="1234" y="1717"/>
              <a:ext cx="510" cy="190"/>
            </a:xfrm>
            <a:custGeom>
              <a:avLst/>
              <a:gdLst>
                <a:gd name="T0" fmla="*/ 0 w 1321"/>
                <a:gd name="T1" fmla="*/ 0 h 712"/>
                <a:gd name="T2" fmla="*/ 0 w 1321"/>
                <a:gd name="T3" fmla="*/ 0 h 712"/>
                <a:gd name="T4" fmla="*/ 0 w 1321"/>
                <a:gd name="T5" fmla="*/ 0 h 712"/>
                <a:gd name="T6" fmla="*/ 0 w 1321"/>
                <a:gd name="T7" fmla="*/ 0 h 712"/>
                <a:gd name="T8" fmla="*/ 0 w 1321"/>
                <a:gd name="T9" fmla="*/ 0 h 712"/>
                <a:gd name="T10" fmla="*/ 0 w 1321"/>
                <a:gd name="T11" fmla="*/ 0 h 712"/>
                <a:gd name="T12" fmla="*/ 0 w 1321"/>
                <a:gd name="T13" fmla="*/ 0 h 712"/>
                <a:gd name="T14" fmla="*/ 0 w 1321"/>
                <a:gd name="T15" fmla="*/ 0 h 712"/>
                <a:gd name="T16" fmla="*/ 0 w 1321"/>
                <a:gd name="T17" fmla="*/ 0 h 712"/>
                <a:gd name="T18" fmla="*/ 0 w 1321"/>
                <a:gd name="T19" fmla="*/ 0 h 712"/>
                <a:gd name="T20" fmla="*/ 0 w 1321"/>
                <a:gd name="T21" fmla="*/ 0 h 712"/>
                <a:gd name="T22" fmla="*/ 0 w 1321"/>
                <a:gd name="T23" fmla="*/ 0 h 712"/>
                <a:gd name="T24" fmla="*/ 0 w 1321"/>
                <a:gd name="T25" fmla="*/ 0 h 712"/>
                <a:gd name="T26" fmla="*/ 0 w 1321"/>
                <a:gd name="T27" fmla="*/ 0 h 712"/>
                <a:gd name="T28" fmla="*/ 0 w 1321"/>
                <a:gd name="T29" fmla="*/ 0 h 712"/>
                <a:gd name="T30" fmla="*/ 0 w 1321"/>
                <a:gd name="T31" fmla="*/ 0 h 712"/>
                <a:gd name="T32" fmla="*/ 0 w 1321"/>
                <a:gd name="T33" fmla="*/ 0 h 712"/>
                <a:gd name="T34" fmla="*/ 0 w 1321"/>
                <a:gd name="T35" fmla="*/ 0 h 712"/>
                <a:gd name="T36" fmla="*/ 0 w 1321"/>
                <a:gd name="T37" fmla="*/ 0 h 712"/>
                <a:gd name="T38" fmla="*/ 0 w 1321"/>
                <a:gd name="T39" fmla="*/ 0 h 712"/>
                <a:gd name="T40" fmla="*/ 0 w 1321"/>
                <a:gd name="T41" fmla="*/ 0 h 712"/>
                <a:gd name="T42" fmla="*/ 0 w 1321"/>
                <a:gd name="T43" fmla="*/ 0 h 712"/>
                <a:gd name="T44" fmla="*/ 0 w 1321"/>
                <a:gd name="T45" fmla="*/ 0 h 712"/>
                <a:gd name="T46" fmla="*/ 0 w 1321"/>
                <a:gd name="T47" fmla="*/ 0 h 712"/>
                <a:gd name="T48" fmla="*/ 0 w 1321"/>
                <a:gd name="T49" fmla="*/ 0 h 712"/>
                <a:gd name="T50" fmla="*/ 0 w 1321"/>
                <a:gd name="T51" fmla="*/ 0 h 712"/>
                <a:gd name="T52" fmla="*/ 0 w 1321"/>
                <a:gd name="T53" fmla="*/ 0 h 712"/>
                <a:gd name="T54" fmla="*/ 0 w 1321"/>
                <a:gd name="T55" fmla="*/ 0 h 712"/>
                <a:gd name="T56" fmla="*/ 0 w 1321"/>
                <a:gd name="T57" fmla="*/ 0 h 712"/>
                <a:gd name="T58" fmla="*/ 0 w 1321"/>
                <a:gd name="T59" fmla="*/ 0 h 712"/>
                <a:gd name="T60" fmla="*/ 0 w 1321"/>
                <a:gd name="T61" fmla="*/ 0 h 712"/>
                <a:gd name="T62" fmla="*/ 0 w 1321"/>
                <a:gd name="T63" fmla="*/ 0 h 712"/>
                <a:gd name="T64" fmla="*/ 0 w 1321"/>
                <a:gd name="T65" fmla="*/ 0 h 712"/>
                <a:gd name="T66" fmla="*/ 0 w 1321"/>
                <a:gd name="T67" fmla="*/ 0 h 712"/>
                <a:gd name="T68" fmla="*/ 0 w 1321"/>
                <a:gd name="T69" fmla="*/ 0 h 712"/>
                <a:gd name="T70" fmla="*/ 0 w 1321"/>
                <a:gd name="T71" fmla="*/ 0 h 712"/>
                <a:gd name="T72" fmla="*/ 0 w 1321"/>
                <a:gd name="T73" fmla="*/ 0 h 712"/>
                <a:gd name="T74" fmla="*/ 0 w 1321"/>
                <a:gd name="T75" fmla="*/ 0 h 712"/>
                <a:gd name="T76" fmla="*/ 0 w 1321"/>
                <a:gd name="T77" fmla="*/ 0 h 712"/>
                <a:gd name="T78" fmla="*/ 0 w 1321"/>
                <a:gd name="T79" fmla="*/ 0 h 712"/>
                <a:gd name="T80" fmla="*/ 0 w 1321"/>
                <a:gd name="T81" fmla="*/ 0 h 712"/>
                <a:gd name="T82" fmla="*/ 0 w 1321"/>
                <a:gd name="T83" fmla="*/ 0 h 712"/>
                <a:gd name="T84" fmla="*/ 0 w 1321"/>
                <a:gd name="T85" fmla="*/ 0 h 712"/>
                <a:gd name="T86" fmla="*/ 0 w 1321"/>
                <a:gd name="T87" fmla="*/ 0 h 712"/>
                <a:gd name="T88" fmla="*/ 0 w 1321"/>
                <a:gd name="T89" fmla="*/ 0 h 712"/>
                <a:gd name="T90" fmla="*/ 0 w 1321"/>
                <a:gd name="T91" fmla="*/ 0 h 712"/>
                <a:gd name="T92" fmla="*/ 0 w 1321"/>
                <a:gd name="T93" fmla="*/ 0 h 712"/>
                <a:gd name="T94" fmla="*/ 0 w 1321"/>
                <a:gd name="T95" fmla="*/ 0 h 712"/>
                <a:gd name="T96" fmla="*/ 0 w 1321"/>
                <a:gd name="T97" fmla="*/ 0 h 712"/>
                <a:gd name="T98" fmla="*/ 0 w 1321"/>
                <a:gd name="T99" fmla="*/ 0 h 712"/>
                <a:gd name="T100" fmla="*/ 0 w 1321"/>
                <a:gd name="T101" fmla="*/ 0 h 712"/>
                <a:gd name="T102" fmla="*/ 0 w 1321"/>
                <a:gd name="T103" fmla="*/ 0 h 712"/>
                <a:gd name="T104" fmla="*/ 0 w 1321"/>
                <a:gd name="T105" fmla="*/ 0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93C052">
                    <a:alpha val="17998"/>
                  </a:srgbClr>
                </a:gs>
              </a:gsLst>
              <a:lin ang="54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8" name="Oval 75"/>
            <p:cNvSpPr>
              <a:spLocks noChangeArrowheads="1"/>
            </p:cNvSpPr>
            <p:nvPr/>
          </p:nvSpPr>
          <p:spPr bwMode="gray">
            <a:xfrm>
              <a:off x="1295" y="1296"/>
              <a:ext cx="403" cy="440"/>
            </a:xfrm>
            <a:prstGeom prst="ellipse">
              <a:avLst/>
            </a:prstGeom>
            <a:gradFill rotWithShape="1">
              <a:gsLst>
                <a:gs pos="0">
                  <a:srgbClr val="526C2E"/>
                </a:gs>
                <a:gs pos="50000">
                  <a:srgbClr val="93C052"/>
                </a:gs>
                <a:gs pos="100000">
                  <a:srgbClr val="526C2E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9" name="Freeform 76"/>
            <p:cNvSpPr>
              <a:spLocks/>
            </p:cNvSpPr>
            <p:nvPr/>
          </p:nvSpPr>
          <p:spPr bwMode="gray">
            <a:xfrm>
              <a:off x="1336" y="1303"/>
              <a:ext cx="319" cy="145"/>
            </a:xfrm>
            <a:custGeom>
              <a:avLst/>
              <a:gdLst>
                <a:gd name="T0" fmla="*/ 0 w 1321"/>
                <a:gd name="T1" fmla="*/ 0 h 712"/>
                <a:gd name="T2" fmla="*/ 0 w 1321"/>
                <a:gd name="T3" fmla="*/ 0 h 712"/>
                <a:gd name="T4" fmla="*/ 0 w 1321"/>
                <a:gd name="T5" fmla="*/ 0 h 712"/>
                <a:gd name="T6" fmla="*/ 0 w 1321"/>
                <a:gd name="T7" fmla="*/ 0 h 712"/>
                <a:gd name="T8" fmla="*/ 0 w 1321"/>
                <a:gd name="T9" fmla="*/ 0 h 712"/>
                <a:gd name="T10" fmla="*/ 0 w 1321"/>
                <a:gd name="T11" fmla="*/ 0 h 712"/>
                <a:gd name="T12" fmla="*/ 0 w 1321"/>
                <a:gd name="T13" fmla="*/ 0 h 712"/>
                <a:gd name="T14" fmla="*/ 0 w 1321"/>
                <a:gd name="T15" fmla="*/ 0 h 712"/>
                <a:gd name="T16" fmla="*/ 0 w 1321"/>
                <a:gd name="T17" fmla="*/ 0 h 712"/>
                <a:gd name="T18" fmla="*/ 0 w 1321"/>
                <a:gd name="T19" fmla="*/ 0 h 712"/>
                <a:gd name="T20" fmla="*/ 0 w 1321"/>
                <a:gd name="T21" fmla="*/ 0 h 712"/>
                <a:gd name="T22" fmla="*/ 0 w 1321"/>
                <a:gd name="T23" fmla="*/ 0 h 712"/>
                <a:gd name="T24" fmla="*/ 0 w 1321"/>
                <a:gd name="T25" fmla="*/ 0 h 712"/>
                <a:gd name="T26" fmla="*/ 0 w 1321"/>
                <a:gd name="T27" fmla="*/ 0 h 712"/>
                <a:gd name="T28" fmla="*/ 0 w 1321"/>
                <a:gd name="T29" fmla="*/ 0 h 712"/>
                <a:gd name="T30" fmla="*/ 0 w 1321"/>
                <a:gd name="T31" fmla="*/ 0 h 712"/>
                <a:gd name="T32" fmla="*/ 0 w 1321"/>
                <a:gd name="T33" fmla="*/ 0 h 712"/>
                <a:gd name="T34" fmla="*/ 0 w 1321"/>
                <a:gd name="T35" fmla="*/ 0 h 712"/>
                <a:gd name="T36" fmla="*/ 0 w 1321"/>
                <a:gd name="T37" fmla="*/ 0 h 712"/>
                <a:gd name="T38" fmla="*/ 0 w 1321"/>
                <a:gd name="T39" fmla="*/ 0 h 712"/>
                <a:gd name="T40" fmla="*/ 0 w 1321"/>
                <a:gd name="T41" fmla="*/ 0 h 712"/>
                <a:gd name="T42" fmla="*/ 0 w 1321"/>
                <a:gd name="T43" fmla="*/ 0 h 712"/>
                <a:gd name="T44" fmla="*/ 0 w 1321"/>
                <a:gd name="T45" fmla="*/ 0 h 712"/>
                <a:gd name="T46" fmla="*/ 0 w 1321"/>
                <a:gd name="T47" fmla="*/ 0 h 712"/>
                <a:gd name="T48" fmla="*/ 0 w 1321"/>
                <a:gd name="T49" fmla="*/ 0 h 712"/>
                <a:gd name="T50" fmla="*/ 0 w 1321"/>
                <a:gd name="T51" fmla="*/ 0 h 712"/>
                <a:gd name="T52" fmla="*/ 0 w 1321"/>
                <a:gd name="T53" fmla="*/ 0 h 712"/>
                <a:gd name="T54" fmla="*/ 0 w 1321"/>
                <a:gd name="T55" fmla="*/ 0 h 712"/>
                <a:gd name="T56" fmla="*/ 0 w 1321"/>
                <a:gd name="T57" fmla="*/ 0 h 712"/>
                <a:gd name="T58" fmla="*/ 0 w 1321"/>
                <a:gd name="T59" fmla="*/ 0 h 712"/>
                <a:gd name="T60" fmla="*/ 0 w 1321"/>
                <a:gd name="T61" fmla="*/ 0 h 712"/>
                <a:gd name="T62" fmla="*/ 0 w 1321"/>
                <a:gd name="T63" fmla="*/ 0 h 712"/>
                <a:gd name="T64" fmla="*/ 0 w 1321"/>
                <a:gd name="T65" fmla="*/ 0 h 712"/>
                <a:gd name="T66" fmla="*/ 0 w 1321"/>
                <a:gd name="T67" fmla="*/ 0 h 712"/>
                <a:gd name="T68" fmla="*/ 0 w 1321"/>
                <a:gd name="T69" fmla="*/ 0 h 712"/>
                <a:gd name="T70" fmla="*/ 0 w 1321"/>
                <a:gd name="T71" fmla="*/ 0 h 712"/>
                <a:gd name="T72" fmla="*/ 0 w 1321"/>
                <a:gd name="T73" fmla="*/ 0 h 712"/>
                <a:gd name="T74" fmla="*/ 0 w 1321"/>
                <a:gd name="T75" fmla="*/ 0 h 712"/>
                <a:gd name="T76" fmla="*/ 0 w 1321"/>
                <a:gd name="T77" fmla="*/ 0 h 712"/>
                <a:gd name="T78" fmla="*/ 0 w 1321"/>
                <a:gd name="T79" fmla="*/ 0 h 712"/>
                <a:gd name="T80" fmla="*/ 0 w 1321"/>
                <a:gd name="T81" fmla="*/ 0 h 712"/>
                <a:gd name="T82" fmla="*/ 0 w 1321"/>
                <a:gd name="T83" fmla="*/ 0 h 712"/>
                <a:gd name="T84" fmla="*/ 0 w 1321"/>
                <a:gd name="T85" fmla="*/ 0 h 712"/>
                <a:gd name="T86" fmla="*/ 0 w 1321"/>
                <a:gd name="T87" fmla="*/ 0 h 712"/>
                <a:gd name="T88" fmla="*/ 0 w 1321"/>
                <a:gd name="T89" fmla="*/ 0 h 712"/>
                <a:gd name="T90" fmla="*/ 0 w 1321"/>
                <a:gd name="T91" fmla="*/ 0 h 712"/>
                <a:gd name="T92" fmla="*/ 0 w 1321"/>
                <a:gd name="T93" fmla="*/ 0 h 712"/>
                <a:gd name="T94" fmla="*/ 0 w 1321"/>
                <a:gd name="T95" fmla="*/ 0 h 712"/>
                <a:gd name="T96" fmla="*/ 0 w 1321"/>
                <a:gd name="T97" fmla="*/ 0 h 712"/>
                <a:gd name="T98" fmla="*/ 0 w 1321"/>
                <a:gd name="T99" fmla="*/ 0 h 712"/>
                <a:gd name="T100" fmla="*/ 0 w 1321"/>
                <a:gd name="T101" fmla="*/ 0 h 712"/>
                <a:gd name="T102" fmla="*/ 0 w 1321"/>
                <a:gd name="T103" fmla="*/ 0 h 712"/>
                <a:gd name="T104" fmla="*/ 0 w 1321"/>
                <a:gd name="T105" fmla="*/ 0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93C052">
                    <a:alpha val="17998"/>
                  </a:srgbClr>
                </a:gs>
              </a:gsLst>
              <a:lin ang="54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" name="Group 77"/>
            <p:cNvGrpSpPr>
              <a:grpSpLocks/>
            </p:cNvGrpSpPr>
            <p:nvPr/>
          </p:nvGrpSpPr>
          <p:grpSpPr bwMode="auto">
            <a:xfrm rot="20302575" flipH="1">
              <a:off x="1225" y="1357"/>
              <a:ext cx="349" cy="119"/>
              <a:chOff x="2532" y="1051"/>
              <a:chExt cx="893" cy="246"/>
            </a:xfrm>
          </p:grpSpPr>
          <p:grpSp>
            <p:nvGrpSpPr>
              <p:cNvPr id="17" name="Group 7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298" name="AutoShape 7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99" name="AutoShape 8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00" name="AutoShape 8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01" name="AutoShape 8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8" name="Group 8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294" name="AutoShape 8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95" name="AutoShape 8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96" name="AutoShape 8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97" name="AutoShape 8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19" name="Group 88"/>
            <p:cNvGrpSpPr>
              <a:grpSpLocks/>
            </p:cNvGrpSpPr>
            <p:nvPr/>
          </p:nvGrpSpPr>
          <p:grpSpPr bwMode="auto">
            <a:xfrm rot="19687084" flipH="1">
              <a:off x="1008" y="1816"/>
              <a:ext cx="508" cy="120"/>
              <a:chOff x="2532" y="1051"/>
              <a:chExt cx="893" cy="246"/>
            </a:xfrm>
          </p:grpSpPr>
          <p:grpSp>
            <p:nvGrpSpPr>
              <p:cNvPr id="20" name="Group 8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288" name="AutoShape 9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89" name="AutoShape 9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90" name="AutoShape 9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91" name="AutoShape 9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1" name="Group 9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284" name="AutoShape 9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85" name="AutoShape 9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86" name="AutoShape 9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87" name="AutoShape 9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00" name="Rectangle 36"/>
          <p:cNvSpPr>
            <a:spLocks noChangeArrowheads="1"/>
          </p:cNvSpPr>
          <p:nvPr/>
        </p:nvSpPr>
        <p:spPr bwMode="auto">
          <a:xfrm>
            <a:off x="714375" y="2857500"/>
            <a:ext cx="157427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37 </a:t>
            </a:r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>педагогов</a:t>
            </a:r>
            <a:endParaRPr lang="en-US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2" name="Rectangle 36"/>
          <p:cNvSpPr>
            <a:spLocks noChangeArrowheads="1"/>
          </p:cNvSpPr>
          <p:nvPr/>
        </p:nvSpPr>
        <p:spPr bwMode="auto">
          <a:xfrm>
            <a:off x="6643688" y="4929188"/>
            <a:ext cx="144603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>6</a:t>
            </a: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>педагогов</a:t>
            </a:r>
            <a:endParaRPr lang="en-US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0268" name="AutoShape 33"/>
          <p:cNvCxnSpPr>
            <a:cxnSpLocks noChangeShapeType="1"/>
          </p:cNvCxnSpPr>
          <p:nvPr/>
        </p:nvCxnSpPr>
        <p:spPr bwMode="auto">
          <a:xfrm>
            <a:off x="500063" y="2786063"/>
            <a:ext cx="1141412" cy="1103312"/>
          </a:xfrm>
          <a:prstGeom prst="bentConnector3">
            <a:avLst>
              <a:gd name="adj1" fmla="val 1060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13" name="Rectangle 36"/>
          <p:cNvSpPr>
            <a:spLocks noChangeArrowheads="1"/>
          </p:cNvSpPr>
          <p:nvPr/>
        </p:nvSpPr>
        <p:spPr bwMode="auto">
          <a:xfrm>
            <a:off x="4283968" y="6093296"/>
            <a:ext cx="131619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 педагога</a:t>
            </a:r>
            <a:endParaRPr lang="en-US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285750" y="1571625"/>
            <a:ext cx="2573338" cy="1306513"/>
            <a:chOff x="337" y="2226"/>
            <a:chExt cx="1440" cy="477"/>
          </a:xfrm>
        </p:grpSpPr>
        <p:sp>
          <p:nvSpPr>
            <p:cNvPr id="10273" name="Freeform 22"/>
            <p:cNvSpPr>
              <a:spLocks/>
            </p:cNvSpPr>
            <p:nvPr/>
          </p:nvSpPr>
          <p:spPr bwMode="gray">
            <a:xfrm>
              <a:off x="417" y="2513"/>
              <a:ext cx="1270" cy="190"/>
            </a:xfrm>
            <a:custGeom>
              <a:avLst/>
              <a:gdLst>
                <a:gd name="T0" fmla="*/ 12203 w 1120"/>
                <a:gd name="T1" fmla="*/ 2 h 252"/>
                <a:gd name="T2" fmla="*/ 12148 w 1120"/>
                <a:gd name="T3" fmla="*/ 2 h 252"/>
                <a:gd name="T4" fmla="*/ 11972 w 1120"/>
                <a:gd name="T5" fmla="*/ 2 h 252"/>
                <a:gd name="T6" fmla="*/ 11702 w 1120"/>
                <a:gd name="T7" fmla="*/ 2 h 252"/>
                <a:gd name="T8" fmla="*/ 11312 w 1120"/>
                <a:gd name="T9" fmla="*/ 2 h 252"/>
                <a:gd name="T10" fmla="*/ 10811 w 1120"/>
                <a:gd name="T11" fmla="*/ 2 h 252"/>
                <a:gd name="T12" fmla="*/ 10226 w 1120"/>
                <a:gd name="T13" fmla="*/ 2 h 252"/>
                <a:gd name="T14" fmla="*/ 9543 w 1120"/>
                <a:gd name="T15" fmla="*/ 2 h 252"/>
                <a:gd name="T16" fmla="*/ 8773 w 1120"/>
                <a:gd name="T17" fmla="*/ 2 h 252"/>
                <a:gd name="T18" fmla="*/ 7956 w 1120"/>
                <a:gd name="T19" fmla="*/ 2 h 252"/>
                <a:gd name="T20" fmla="*/ 7037 w 1120"/>
                <a:gd name="T21" fmla="*/ 2 h 252"/>
                <a:gd name="T22" fmla="*/ 6045 w 1120"/>
                <a:gd name="T23" fmla="*/ 2 h 252"/>
                <a:gd name="T24" fmla="*/ 5070 w 1120"/>
                <a:gd name="T25" fmla="*/ 2 h 252"/>
                <a:gd name="T26" fmla="*/ 4174 w 1120"/>
                <a:gd name="T27" fmla="*/ 2 h 252"/>
                <a:gd name="T28" fmla="*/ 3351 w 1120"/>
                <a:gd name="T29" fmla="*/ 2 h 252"/>
                <a:gd name="T30" fmla="*/ 2592 w 1120"/>
                <a:gd name="T31" fmla="*/ 2 h 252"/>
                <a:gd name="T32" fmla="*/ 1947 w 1120"/>
                <a:gd name="T33" fmla="*/ 2 h 252"/>
                <a:gd name="T34" fmla="*/ 1373 w 1120"/>
                <a:gd name="T35" fmla="*/ 2 h 252"/>
                <a:gd name="T36" fmla="*/ 884 w 1120"/>
                <a:gd name="T37" fmla="*/ 2 h 252"/>
                <a:gd name="T38" fmla="*/ 505 w 1120"/>
                <a:gd name="T39" fmla="*/ 2 h 252"/>
                <a:gd name="T40" fmla="*/ 211 w 1120"/>
                <a:gd name="T41" fmla="*/ 2 h 252"/>
                <a:gd name="T42" fmla="*/ 61 w 1120"/>
                <a:gd name="T43" fmla="*/ 2 h 252"/>
                <a:gd name="T44" fmla="*/ 0 w 1120"/>
                <a:gd name="T45" fmla="*/ 2 h 252"/>
                <a:gd name="T46" fmla="*/ 0 w 1120"/>
                <a:gd name="T47" fmla="*/ 2 h 252"/>
                <a:gd name="T48" fmla="*/ 6095 w 1120"/>
                <a:gd name="T49" fmla="*/ 0 h 252"/>
                <a:gd name="T50" fmla="*/ 12203 w 1120"/>
                <a:gd name="T51" fmla="*/ 2 h 252"/>
                <a:gd name="T52" fmla="*/ 12203 w 1120"/>
                <a:gd name="T53" fmla="*/ 2 h 252"/>
                <a:gd name="T54" fmla="*/ 12203 w 1120"/>
                <a:gd name="T55" fmla="*/ 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Rectangle 23"/>
            <p:cNvSpPr>
              <a:spLocks noChangeArrowheads="1"/>
            </p:cNvSpPr>
            <p:nvPr/>
          </p:nvSpPr>
          <p:spPr bwMode="gray">
            <a:xfrm>
              <a:off x="337" y="2226"/>
              <a:ext cx="1440" cy="39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Имеют высшее </a:t>
              </a:r>
            </a:p>
            <a:p>
              <a:pPr algn="ctr">
                <a:defRPr/>
              </a:pPr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образование</a:t>
              </a:r>
            </a:p>
            <a:p>
              <a:pPr>
                <a:defRPr/>
              </a:pPr>
              <a:endPara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122" name="Rectangle 36"/>
          <p:cNvSpPr>
            <a:spLocks noChangeArrowheads="1"/>
          </p:cNvSpPr>
          <p:nvPr/>
        </p:nvSpPr>
        <p:spPr bwMode="auto">
          <a:xfrm>
            <a:off x="683568" y="6021288"/>
            <a:ext cx="157427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19 </a:t>
            </a:r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>педагогов</a:t>
            </a:r>
            <a:endParaRPr lang="en-US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5554960" cy="588351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Имеют профессиональные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награды: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Почетный работник общего образования – 2 чел;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Почетная грамота МО РФ – 13 человек;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Имеют звание: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«Лучший воспитатель Тамбовской области»- 13 человек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Финалист(2 место) областного конкурса «Воспитатель года» - 1 человек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6" name="AutoShape 12" descr="https://mail.yandex.ru/message_part/8.jpg?name=8.jpg&amp;hid=1.2&amp;ids=2450000006715850881&amp;no_disposition=y&amp;exif_rotate=y"/>
          <p:cNvSpPr>
            <a:spLocks noChangeAspect="1" noChangeArrowheads="1"/>
          </p:cNvSpPr>
          <p:nvPr/>
        </p:nvSpPr>
        <p:spPr bwMode="auto">
          <a:xfrm>
            <a:off x="207433" y="-108347"/>
            <a:ext cx="4064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7" descr="IMG_0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596336" y="1"/>
            <a:ext cx="1547664" cy="1897060"/>
          </a:xfrm>
          <a:prstGeom prst="rect">
            <a:avLst/>
          </a:prstGeom>
        </p:spPr>
      </p:pic>
      <p:pic>
        <p:nvPicPr>
          <p:cNvPr id="6" name="Picture 9" descr="IMG_0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660232" y="1700808"/>
            <a:ext cx="1409080" cy="1854675"/>
          </a:xfrm>
          <a:prstGeom prst="rect">
            <a:avLst/>
          </a:prstGeom>
        </p:spPr>
      </p:pic>
      <p:pic>
        <p:nvPicPr>
          <p:cNvPr id="7" name="Picture 11" descr="IMG_00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7843" y="3212976"/>
            <a:ext cx="1416157" cy="1939996"/>
          </a:xfrm>
          <a:prstGeom prst="rect">
            <a:avLst/>
          </a:prstGeom>
          <a:noFill/>
        </p:spPr>
      </p:pic>
      <p:pic>
        <p:nvPicPr>
          <p:cNvPr id="89091" name="Picture 3" descr="F:\для Л.В. 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4985792"/>
            <a:ext cx="1357493" cy="1872208"/>
          </a:xfrm>
          <a:prstGeom prst="rect">
            <a:avLst/>
          </a:prstGeom>
          <a:noFill/>
        </p:spPr>
      </p:pic>
      <p:pic>
        <p:nvPicPr>
          <p:cNvPr id="89092" name="Picture 4" descr="F:\лучший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3212976"/>
            <a:ext cx="1435696" cy="1974082"/>
          </a:xfrm>
          <a:prstGeom prst="rect">
            <a:avLst/>
          </a:prstGeom>
          <a:noFill/>
        </p:spPr>
      </p:pic>
      <p:pic>
        <p:nvPicPr>
          <p:cNvPr id="89093" name="Picture 5" descr="F:\лучший3.jpg"/>
          <p:cNvPicPr>
            <a:picLocks noChangeAspect="1" noChangeArrowheads="1"/>
          </p:cNvPicPr>
          <p:nvPr/>
        </p:nvPicPr>
        <p:blipFill>
          <a:blip r:embed="rId7" cstate="print"/>
          <a:srcRect t="6064" r="10133"/>
          <a:stretch>
            <a:fillRect/>
          </a:stretch>
        </p:blipFill>
        <p:spPr bwMode="auto">
          <a:xfrm>
            <a:off x="5364088" y="0"/>
            <a:ext cx="1368152" cy="1966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7188"/>
            <a:ext cx="8229600" cy="7461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Педагогические кадры – основной фактор успешной и результативной организации образовательного процесса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gray">
          <a:xfrm>
            <a:off x="214313" y="4071938"/>
            <a:ext cx="3500437" cy="2643187"/>
          </a:xfrm>
          <a:prstGeom prst="roundRect">
            <a:avLst>
              <a:gd name="adj" fmla="val 12699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gray">
          <a:xfrm>
            <a:off x="3714750" y="3214688"/>
            <a:ext cx="1905000" cy="1816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cs typeface="Arial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Создание условий для саморазвития и самообразования педагогов у нас осуществляется при помощи</a:t>
            </a:r>
            <a:endParaRPr lang="en-US" sz="1600" b="1" dirty="0">
              <a:cs typeface="Arial" charset="0"/>
            </a:endParaRP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gray">
          <a:xfrm>
            <a:off x="285750" y="4286250"/>
            <a:ext cx="3357563" cy="2286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9999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8" name="Text Box 9"/>
          <p:cNvSpPr txBox="1">
            <a:spLocks noChangeArrowheads="1"/>
          </p:cNvSpPr>
          <p:nvPr/>
        </p:nvSpPr>
        <p:spPr bwMode="gray">
          <a:xfrm>
            <a:off x="571500" y="4429125"/>
            <a:ext cx="2811463" cy="2259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Tx/>
              <a:buBlip>
                <a:blip r:embed="rId2"/>
              </a:buBlip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индивидуальных бесед с педагогами об уровне заинтересованности той или иной темой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внедрения новых педагогических технологи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стимулирования профессиональных связей между педагогами для обмена опытом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  <a:defRPr/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5" name="AutoShape 8"/>
          <p:cNvSpPr>
            <a:spLocks noChangeArrowheads="1"/>
          </p:cNvSpPr>
          <p:nvPr/>
        </p:nvSpPr>
        <p:spPr bwMode="gray">
          <a:xfrm>
            <a:off x="214313" y="1500188"/>
            <a:ext cx="3429000" cy="2500312"/>
          </a:xfrm>
          <a:prstGeom prst="roundRect">
            <a:avLst>
              <a:gd name="adj" fmla="val 12699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AutoShape 9"/>
          <p:cNvSpPr>
            <a:spLocks noChangeArrowheads="1"/>
          </p:cNvSpPr>
          <p:nvPr/>
        </p:nvSpPr>
        <p:spPr bwMode="gray">
          <a:xfrm>
            <a:off x="285750" y="1643063"/>
            <a:ext cx="3286125" cy="22145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9999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64" name="Text Box 9"/>
          <p:cNvSpPr txBox="1">
            <a:spLocks noChangeArrowheads="1"/>
          </p:cNvSpPr>
          <p:nvPr/>
        </p:nvSpPr>
        <p:spPr bwMode="gray">
          <a:xfrm>
            <a:off x="428625" y="1643063"/>
            <a:ext cx="3071813" cy="2259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Tx/>
              <a:buBlip>
                <a:blip r:embed="rId2"/>
              </a:buBlip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деятельности педагогов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анкетирования педагогов по вопросам профессиональных затруднений подробного анализа информации о состоянии и результативности профессиональной мониторинговых данных о деятельности педагогов 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освоения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детьми образовательных программ</a:t>
            </a:r>
          </a:p>
        </p:txBody>
      </p:sp>
      <p:sp>
        <p:nvSpPr>
          <p:cNvPr id="12298" name="AutoShape 12"/>
          <p:cNvSpPr>
            <a:spLocks noChangeArrowheads="1"/>
          </p:cNvSpPr>
          <p:nvPr/>
        </p:nvSpPr>
        <p:spPr bwMode="gray">
          <a:xfrm>
            <a:off x="5643563" y="4214813"/>
            <a:ext cx="3357562" cy="2428875"/>
          </a:xfrm>
          <a:prstGeom prst="roundRect">
            <a:avLst>
              <a:gd name="adj" fmla="val 12699"/>
            </a:avLst>
          </a:prstGeom>
          <a:solidFill>
            <a:schemeClr val="hlink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3" name="AutoShape 13"/>
          <p:cNvSpPr>
            <a:spLocks noChangeArrowheads="1"/>
          </p:cNvSpPr>
          <p:nvPr/>
        </p:nvSpPr>
        <p:spPr bwMode="gray">
          <a:xfrm>
            <a:off x="5715000" y="4357688"/>
            <a:ext cx="3143250" cy="22145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9999"/>
            </a:prstShdw>
          </a:effectLst>
        </p:spPr>
        <p:txBody>
          <a:bodyPr wrap="none" anchor="ctr"/>
          <a:lstStyle/>
          <a:p>
            <a:pPr marL="342900" indent="-342900">
              <a:lnSpc>
                <a:spcPct val="80000"/>
              </a:lnSpc>
              <a:buFontTx/>
              <a:buBlip>
                <a:blip r:embed="rId2"/>
              </a:buBlip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внедрения новых </a:t>
            </a:r>
          </a:p>
          <a:p>
            <a:pPr marL="342900" indent="-342900">
              <a:lnSpc>
                <a:spcPct val="80000"/>
              </a:lnSpc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педагогических  технологий</a:t>
            </a:r>
          </a:p>
          <a:p>
            <a:pPr marL="342900" indent="-342900">
              <a:lnSpc>
                <a:spcPct val="80000"/>
              </a:lnSpc>
              <a:buFontTx/>
              <a:buBlip>
                <a:blip r:embed="rId2"/>
              </a:buBlip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создания банка </a:t>
            </a:r>
          </a:p>
          <a:p>
            <a:pPr marL="342900" indent="-342900">
              <a:lnSpc>
                <a:spcPct val="80000"/>
              </a:lnSpc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педагогической </a:t>
            </a:r>
          </a:p>
          <a:p>
            <a:pPr marL="342900" indent="-342900">
              <a:lnSpc>
                <a:spcPct val="80000"/>
              </a:lnSpc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информации по наиболее </a:t>
            </a:r>
          </a:p>
          <a:p>
            <a:pPr marL="342900" indent="-342900">
              <a:lnSpc>
                <a:spcPct val="80000"/>
              </a:lnSpc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актуальным вопросам </a:t>
            </a:r>
          </a:p>
          <a:p>
            <a:pPr marL="342900" indent="-342900">
              <a:lnSpc>
                <a:spcPct val="80000"/>
              </a:lnSpc>
              <a:buFontTx/>
              <a:buBlip>
                <a:blip r:embed="rId2"/>
              </a:buBlip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развития дошкольного </a:t>
            </a:r>
          </a:p>
          <a:p>
            <a:pPr marL="342900" indent="-342900">
              <a:lnSpc>
                <a:spcPct val="80000"/>
              </a:lnSpc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образования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0" name="AutoShape 16"/>
          <p:cNvSpPr>
            <a:spLocks noChangeArrowheads="1"/>
          </p:cNvSpPr>
          <p:nvPr/>
        </p:nvSpPr>
        <p:spPr bwMode="gray">
          <a:xfrm>
            <a:off x="5572125" y="1500188"/>
            <a:ext cx="3429000" cy="2428875"/>
          </a:xfrm>
          <a:prstGeom prst="roundRect">
            <a:avLst>
              <a:gd name="adj" fmla="val 12699"/>
            </a:avLst>
          </a:prstGeom>
          <a:solidFill>
            <a:srgbClr val="2FFF8D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1" name="AutoShape 17"/>
          <p:cNvSpPr>
            <a:spLocks noChangeArrowheads="1"/>
          </p:cNvSpPr>
          <p:nvPr/>
        </p:nvSpPr>
        <p:spPr bwMode="gray">
          <a:xfrm>
            <a:off x="5715000" y="1643063"/>
            <a:ext cx="3143250" cy="22145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9999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72" name="Text Box 9"/>
          <p:cNvSpPr txBox="1">
            <a:spLocks noChangeArrowheads="1"/>
          </p:cNvSpPr>
          <p:nvPr/>
        </p:nvSpPr>
        <p:spPr bwMode="gray">
          <a:xfrm>
            <a:off x="5857875" y="1928813"/>
            <a:ext cx="3071813" cy="1668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Tx/>
              <a:buBlip>
                <a:blip r:embed="rId2"/>
              </a:buBlip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анализа работы педагогов над методическими темами</a:t>
            </a:r>
          </a:p>
          <a:p>
            <a:pPr>
              <a:lnSpc>
                <a:spcPct val="80000"/>
              </a:lnSpc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Blip>
                <a:blip r:embed="rId2"/>
              </a:buBlip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кратких годовых отчетов педагогов, которые позволяют судить о готовности педагога к распространению передового опыта</a:t>
            </a:r>
          </a:p>
        </p:txBody>
      </p:sp>
      <p:sp>
        <p:nvSpPr>
          <p:cNvPr id="21" name="AutoShape 29"/>
          <p:cNvSpPr>
            <a:spLocks noChangeArrowheads="1"/>
          </p:cNvSpPr>
          <p:nvPr/>
        </p:nvSpPr>
        <p:spPr bwMode="gray">
          <a:xfrm flipV="1">
            <a:off x="3714750" y="1857375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2" name="AutoShape 29"/>
          <p:cNvSpPr>
            <a:spLocks noChangeArrowheads="1"/>
          </p:cNvSpPr>
          <p:nvPr/>
        </p:nvSpPr>
        <p:spPr bwMode="gray">
          <a:xfrm rot="10800000" flipV="1">
            <a:off x="3714750" y="5286375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0">
                <a:schemeClr val="fol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867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Программы, реализуемые в МБДОУ«Детский сад комбинированного вида»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г. Мичуринска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536" y="1484784"/>
          <a:ext cx="8448939" cy="3552181"/>
        </p:xfrm>
        <a:graphic>
          <a:graphicData uri="http://schemas.openxmlformats.org/drawingml/2006/table">
            <a:tbl>
              <a:tblPr/>
              <a:tblGrid>
                <a:gridCol w="6055911"/>
                <a:gridCol w="2393028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образовательных программ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96" marR="87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вид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96" marR="87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2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Основная общеобразовательная программа дошкольного образования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 От рождения до школы»/ Под ред. Н.Е. 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Вераксы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М.А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Васильевой, В.В. Гербовой, Т.С. Комаровой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96" marR="87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Общеобразовательная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Комплексная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96" marR="87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19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«Воспитание и обучение детей дошкольного возраста с ФФН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Авторы: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Т. Б.Филичева, Г. В. Чиркина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96" marR="87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Парциальная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Коррекционная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96" marR="87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91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Воспитание и обучение детей с ОНР»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Авторы: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Т.Б.Филичева, Г.В. Чиркина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6" marR="87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Парциальная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Коррекционная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924" marR="12924" marT="3635" marB="36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3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«Приобщение к истокам русской национальной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культуры»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Авторы</a:t>
                      </a:r>
                      <a:r>
                        <a:rPr lang="ru-RU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М.Д.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Маханева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О.Л.Князева</a:t>
                      </a:r>
                    </a:p>
                  </a:txBody>
                  <a:tcPr marL="8796" marR="87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Парциальная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96" marR="87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00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«Ритмическая мозаика»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Автор: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А.Н.Буренина </a:t>
                      </a:r>
                    </a:p>
                  </a:txBody>
                  <a:tcPr marL="8796" marR="87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Парциальная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96" marR="87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2770" name="Picture 2" descr="F:\DCIM\105SSCAM\S5004175.JPG"/>
          <p:cNvPicPr>
            <a:picLocks noChangeAspect="1" noChangeArrowheads="1"/>
          </p:cNvPicPr>
          <p:nvPr/>
        </p:nvPicPr>
        <p:blipFill>
          <a:blip r:embed="rId2" cstate="print"/>
          <a:srcRect t="9742"/>
          <a:stretch>
            <a:fillRect/>
          </a:stretch>
        </p:blipFill>
        <p:spPr bwMode="auto">
          <a:xfrm>
            <a:off x="2699792" y="4869160"/>
            <a:ext cx="3288365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531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Авторские программы и разработки педагогов ДОУ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06742"/>
            <a:ext cx="9756576" cy="1782198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Педагогами ДОУ разработано  более 30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программ дополнительного   образования дошкольников,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методических рекомендаций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 различным направлениям 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C:\Users\user\AppData\Local\Temp\Rar$DIa0.503\сертификат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09309">
            <a:off x="674327" y="5099067"/>
            <a:ext cx="1330401" cy="1594948"/>
          </a:xfrm>
          <a:prstGeom prst="rect">
            <a:avLst/>
          </a:prstGeom>
          <a:noFill/>
        </p:spPr>
      </p:pic>
      <p:pic>
        <p:nvPicPr>
          <p:cNvPr id="32772" name="Picture 4" descr="C:\Users\user\AppData\Local\Temp\Rar$DIa0.286\сертификат 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00868">
            <a:off x="2268991" y="4822004"/>
            <a:ext cx="1332098" cy="1597335"/>
          </a:xfrm>
          <a:prstGeom prst="rect">
            <a:avLst/>
          </a:prstGeom>
          <a:noFill/>
        </p:spPr>
      </p:pic>
      <p:pic>
        <p:nvPicPr>
          <p:cNvPr id="32773" name="Picture 5" descr="C:\Users\user\AppData\Local\Temp\Rar$DIa0.636\сертификат 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76464">
            <a:off x="5753265" y="4543821"/>
            <a:ext cx="1358162" cy="1695811"/>
          </a:xfrm>
          <a:prstGeom prst="rect">
            <a:avLst/>
          </a:prstGeom>
          <a:noFill/>
        </p:spPr>
      </p:pic>
      <p:pic>
        <p:nvPicPr>
          <p:cNvPr id="32774" name="Picture 6" descr="C:\Users\user\AppData\Local\Temp\Rar$DIa0.584\сертифика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63102">
            <a:off x="7117419" y="5180762"/>
            <a:ext cx="1381905" cy="1800224"/>
          </a:xfrm>
          <a:prstGeom prst="rect">
            <a:avLst/>
          </a:prstGeom>
          <a:noFill/>
        </p:spPr>
      </p:pic>
      <p:pic>
        <p:nvPicPr>
          <p:cNvPr id="31746" name="Picture 2" descr="F:\DCIM\105SSCAM\S5004182.JPG"/>
          <p:cNvPicPr>
            <a:picLocks noChangeAspect="1" noChangeArrowheads="1"/>
          </p:cNvPicPr>
          <p:nvPr/>
        </p:nvPicPr>
        <p:blipFill>
          <a:blip r:embed="rId6" cstate="print"/>
          <a:srcRect l="7087" t="12600" r="9045" b="7076"/>
          <a:stretch>
            <a:fillRect/>
          </a:stretch>
        </p:blipFill>
        <p:spPr bwMode="auto">
          <a:xfrm rot="6426654">
            <a:off x="7532788" y="3723258"/>
            <a:ext cx="1660192" cy="1243695"/>
          </a:xfrm>
          <a:prstGeom prst="rect">
            <a:avLst/>
          </a:prstGeom>
          <a:noFill/>
        </p:spPr>
      </p:pic>
      <p:pic>
        <p:nvPicPr>
          <p:cNvPr id="31747" name="Picture 3" descr="F:\DCIM\105SSCAM\S5004181.JPG"/>
          <p:cNvPicPr>
            <a:picLocks noChangeAspect="1" noChangeArrowheads="1"/>
          </p:cNvPicPr>
          <p:nvPr/>
        </p:nvPicPr>
        <p:blipFill>
          <a:blip r:embed="rId7" cstate="print"/>
          <a:srcRect l="10631" t="14256" r="3139" b="3926"/>
          <a:stretch>
            <a:fillRect/>
          </a:stretch>
        </p:blipFill>
        <p:spPr bwMode="auto">
          <a:xfrm rot="5400000">
            <a:off x="3883820" y="5197300"/>
            <a:ext cx="1592384" cy="1224136"/>
          </a:xfrm>
          <a:prstGeom prst="rect">
            <a:avLst/>
          </a:prstGeom>
          <a:noFill/>
        </p:spPr>
      </p:pic>
      <p:pic>
        <p:nvPicPr>
          <p:cNvPr id="31748" name="Picture 4" descr="F:\DCIM\105SSCAM\S5004180.JPG"/>
          <p:cNvPicPr>
            <a:picLocks noChangeAspect="1" noChangeArrowheads="1"/>
          </p:cNvPicPr>
          <p:nvPr/>
        </p:nvPicPr>
        <p:blipFill>
          <a:blip r:embed="rId8" cstate="print"/>
          <a:srcRect l="11812" t="9450" r="5501" b="10226"/>
          <a:stretch>
            <a:fillRect/>
          </a:stretch>
        </p:blipFill>
        <p:spPr bwMode="auto">
          <a:xfrm rot="4386505">
            <a:off x="60234" y="3500431"/>
            <a:ext cx="1541631" cy="1268905"/>
          </a:xfrm>
          <a:prstGeom prst="rect">
            <a:avLst/>
          </a:prstGeom>
          <a:noFill/>
        </p:spPr>
      </p:pic>
      <p:pic>
        <p:nvPicPr>
          <p:cNvPr id="31749" name="Picture 5" descr="F:\DCIM\105SSCAM\S5004179.JPG"/>
          <p:cNvPicPr>
            <a:picLocks noChangeAspect="1" noChangeArrowheads="1"/>
          </p:cNvPicPr>
          <p:nvPr/>
        </p:nvPicPr>
        <p:blipFill>
          <a:blip r:embed="rId9" cstate="print"/>
          <a:srcRect l="3544" t="9450" r="4320" b="3926"/>
          <a:stretch>
            <a:fillRect/>
          </a:stretch>
        </p:blipFill>
        <p:spPr bwMode="auto">
          <a:xfrm rot="4399588">
            <a:off x="1421175" y="2696396"/>
            <a:ext cx="1602038" cy="1379452"/>
          </a:xfrm>
          <a:prstGeom prst="rect">
            <a:avLst/>
          </a:prstGeom>
          <a:noFill/>
        </p:spPr>
      </p:pic>
      <p:pic>
        <p:nvPicPr>
          <p:cNvPr id="31750" name="Picture 6" descr="F:\DCIM\105SSCAM\S5004178.JPG"/>
          <p:cNvPicPr>
            <a:picLocks noChangeAspect="1" noChangeArrowheads="1"/>
          </p:cNvPicPr>
          <p:nvPr/>
        </p:nvPicPr>
        <p:blipFill>
          <a:blip r:embed="rId10" cstate="print"/>
          <a:srcRect l="4725" t="9450" r="7864" b="7076"/>
          <a:stretch>
            <a:fillRect/>
          </a:stretch>
        </p:blipFill>
        <p:spPr bwMode="auto">
          <a:xfrm rot="6377334">
            <a:off x="6156292" y="2933970"/>
            <a:ext cx="1755766" cy="1316378"/>
          </a:xfrm>
          <a:prstGeom prst="rect">
            <a:avLst/>
          </a:prstGeom>
          <a:noFill/>
        </p:spPr>
      </p:pic>
      <p:pic>
        <p:nvPicPr>
          <p:cNvPr id="31751" name="Picture 7" descr="F:\DCIM\105SSCAM\S5004177.JPG"/>
          <p:cNvPicPr>
            <a:picLocks noChangeAspect="1" noChangeArrowheads="1"/>
          </p:cNvPicPr>
          <p:nvPr/>
        </p:nvPicPr>
        <p:blipFill>
          <a:blip r:embed="rId11" cstate="print"/>
          <a:srcRect l="2362" t="11025" r="5501" b="2351"/>
          <a:stretch>
            <a:fillRect/>
          </a:stretch>
        </p:blipFill>
        <p:spPr bwMode="auto">
          <a:xfrm rot="5400000">
            <a:off x="4088291" y="3192629"/>
            <a:ext cx="1711499" cy="1320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Партнерство ДОУ с учреждениями социума как ресурс реализации ГОУ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785395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dirty="0" smtClean="0"/>
              <a:t>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«Социальное партнерство- особый тип совместной деятельности  между  субъектами образовательного процесса, характеризующийся доверием, общими целями и ценностями,  добровольностью и долговременностью</a:t>
            </a:r>
          </a:p>
          <a:p>
            <a:pPr marL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отношений, а также признанием взаимной ответственности сторон за результат их сотрудничества и развития»                                       И.А. Хоменко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35844" name="Picture 4" descr="Тамбовские даты. 2011 год. - ТОУНБ им. А. С. Пушк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068960"/>
            <a:ext cx="2376264" cy="1188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6" name="Picture 6" descr="Мичуринск - Википед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1" y="3140968"/>
            <a:ext cx="2627236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8" name="Picture 8" descr="Культура &quot;Тамбовский курьер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2" y="4797152"/>
            <a:ext cx="2360263" cy="1269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И снова выставка... Город-наукоград Мичуринс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717033"/>
            <a:ext cx="2232248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6911752" y="4077072"/>
            <a:ext cx="2232248" cy="914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ФГБОУ ВПО </a:t>
            </a:r>
            <a:r>
              <a:rPr lang="ru-RU" b="1" dirty="0" err="1" smtClean="0">
                <a:solidFill>
                  <a:schemeClr val="tx1"/>
                </a:solidFill>
              </a:rPr>
              <a:t>МичГАУ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3861048"/>
            <a:ext cx="2939819" cy="914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ФГБНУ «ВНИИС»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35829" y="2924944"/>
            <a:ext cx="2880320" cy="914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Дом-музей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А.М. Герасимова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08171" y="5943600"/>
            <a:ext cx="2856317" cy="914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Мичуринский  драматический театр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4" name="Picture 4" descr="E:\бренд бук\фото 2014\завод осень14\S50040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7531" y="5211198"/>
            <a:ext cx="2424269" cy="1187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0" y="6183306"/>
            <a:ext cx="3096344" cy="914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ОАО «Мичуринский завод «Прогресс»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290" name="Picture 2" descr="http://krasivye-mesta.ru/img/House-Museum-Michurin-nea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2" y="5561856"/>
            <a:ext cx="2328257" cy="999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3227851" y="4941168"/>
            <a:ext cx="2496277" cy="914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Дом-музей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И.В. Мичурина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Непрерывное агроэкологическое образование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2747798" y="1376772"/>
            <a:ext cx="3648405" cy="1512168"/>
          </a:xfrm>
          <a:prstGeom prst="downArrowCallou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МБДОУ «Детский сад комбинированного вида»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Мичуринска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747797" y="3050958"/>
            <a:ext cx="3744416" cy="1566174"/>
          </a:xfrm>
          <a:prstGeom prst="downArrowCallou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МОУ СОШ № 1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г. Мичуринска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47797" y="4671138"/>
            <a:ext cx="3840427" cy="10261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ФГБОУ ВПО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МичГАУ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2519499" cy="1254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 l="13481" t="5626" r="11865" b="11333"/>
          <a:stretch>
            <a:fillRect/>
          </a:stretch>
        </p:blipFill>
        <p:spPr bwMode="auto">
          <a:xfrm>
            <a:off x="251520" y="4221088"/>
            <a:ext cx="2016224" cy="2502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 l="6211" r="2184" b="5585"/>
          <a:stretch>
            <a:fillRect/>
          </a:stretch>
        </p:blipFill>
        <p:spPr bwMode="auto">
          <a:xfrm>
            <a:off x="7020272" y="4581128"/>
            <a:ext cx="1979712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 cstate="print"/>
          <a:srcRect l="5342" t="1870" r="3747" b="3044"/>
          <a:stretch>
            <a:fillRect/>
          </a:stretch>
        </p:blipFill>
        <p:spPr bwMode="auto">
          <a:xfrm>
            <a:off x="6839744" y="2492896"/>
            <a:ext cx="2304256" cy="2129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E:\декабрь 2014\105SSCAM\S50043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588224" y="908720"/>
            <a:ext cx="2555776" cy="1455564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11" name="Picture 4" descr="F:\DCIM\105SSCAM\S500387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1052736"/>
            <a:ext cx="2432271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1733" y="0"/>
            <a:ext cx="6048672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МБДОУ  «Детский  сад  комбинированного вида»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г. Мичуринска Тамбовской области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060848"/>
            <a:ext cx="82296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бюджетное дошкольное  образовательное    учреждение  «Детский  сад  комбинированного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вида»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г. Мичуринска Тамбовской области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функционирует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1985г.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Полное наименование учреждения: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Муниципальное бюджетное дошкольное образовательное учреждение  «Детский  сад  комбинированного  вида г. Мичуринска Тамбовской области.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Тип  учреждения: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Дошкольное образовательное  учреждение.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Вид  образовательного  учреждения: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Детский  сад  комбинированного  вида.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Учредитель: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Администрация г. Мичуринска Тамбовской  области.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Юридический  адрес: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393760, Тамбовская  область,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Мичуринск,  Липецкое шоссе, дом 66 «ж».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Сайт МБДОУ: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http://michdou29.68edu.ru/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Адрес электронной почты: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2"/>
              </a:rPr>
              <a:t>michdou29@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  <a:hlinkClick r:id="rId2"/>
              </a:rPr>
              <a:t>yandex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8(47545)2-42-84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3" descr="E:\бренд бук\лето-осень 2014\гер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843887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r="15218" b="13229"/>
          <a:stretch>
            <a:fillRect/>
          </a:stretch>
        </p:blipFill>
        <p:spPr bwMode="auto">
          <a:xfrm>
            <a:off x="6156175" y="5229200"/>
            <a:ext cx="2987825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МБДОУ - ГНУ ВНИИС имени И.В.Мичурина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7957" y="1600201"/>
            <a:ext cx="4956043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Цели взаимодействия: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Обеспечение условий для удовлетворения запроса семьи  по развитию у  детей	 интереса к познавательно-исследовательской деятельности в процессе формирования их представлений о статусе родного города –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наукограда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dirty="0"/>
          </a:p>
        </p:txBody>
      </p:sp>
      <p:pic>
        <p:nvPicPr>
          <p:cNvPr id="30723" name="Picture 3" descr="E:\бренд бук\фото 2014\экскурсияВНИИС\S5004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941168"/>
            <a:ext cx="2976331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E:\бренд бук\фото 2014\экскурсияВНИИС\S5004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284984"/>
            <a:ext cx="3007883" cy="1642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5" name="Picture 5" descr="E:\бренд бук\фото 2014\экскурсияВНИИС\S50040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556792"/>
            <a:ext cx="3072341" cy="175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79512" y="1124744"/>
            <a:ext cx="3168352" cy="12241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МБДОУ</a:t>
            </a:r>
            <a:endParaRPr lang="ru-RU" sz="3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43600" y="1124744"/>
            <a:ext cx="3600400" cy="129614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ОАО завод «Прогресс»</a:t>
            </a:r>
          </a:p>
          <a:p>
            <a:pPr algn="ctr"/>
            <a:endParaRPr lang="ru-RU" sz="32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691680" y="5301208"/>
            <a:ext cx="5544616" cy="13681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Формирование представлений детей о профессиях промышленного предприятия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Выноска со стрелкой вниз 23"/>
          <p:cNvSpPr/>
          <p:nvPr/>
        </p:nvSpPr>
        <p:spPr>
          <a:xfrm>
            <a:off x="2627784" y="3068961"/>
            <a:ext cx="3672408" cy="2232248"/>
          </a:xfrm>
          <a:prstGeom prst="downArrowCallou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Ранняя профориентация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дошкольников</a:t>
            </a:r>
          </a:p>
          <a:p>
            <a:pPr algn="ctr"/>
            <a:endParaRPr lang="ru-RU" dirty="0"/>
          </a:p>
        </p:txBody>
      </p:sp>
      <p:sp>
        <p:nvSpPr>
          <p:cNvPr id="26" name="Тройная стрелка влево/вправо/вверх 25"/>
          <p:cNvSpPr/>
          <p:nvPr/>
        </p:nvSpPr>
        <p:spPr>
          <a:xfrm rot="10800000">
            <a:off x="3347864" y="1484785"/>
            <a:ext cx="2160240" cy="1584176"/>
          </a:xfrm>
          <a:prstGeom prst="leftRightUp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8964488" cy="10795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8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Широко используем возможности музейной педагогики.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Создаём тематические помещения, мини-музеи, коллекции в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группах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86313" y="1785938"/>
            <a:ext cx="4103687" cy="4176712"/>
          </a:xfrm>
        </p:spPr>
        <p:txBody>
          <a:bodyPr>
            <a:normAutofit fontScale="92500" lnSpcReduction="10000"/>
          </a:bodyPr>
          <a:lstStyle/>
          <a:p>
            <a:pPr>
              <a:buSzPct val="90000"/>
              <a:defRPr/>
            </a:pPr>
            <a:r>
              <a:rPr lang="ru-RU" sz="2000" b="1" kern="1200" dirty="0" smtClean="0">
                <a:latin typeface="Times New Roman" pitchFamily="18" charset="0"/>
                <a:cs typeface="Times New Roman" pitchFamily="18" charset="0"/>
              </a:rPr>
              <a:t>Обогащаем образовательное пространство новыми формами</a:t>
            </a:r>
          </a:p>
          <a:p>
            <a:pPr>
              <a:buSzPct val="90000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Обогащаем  представления детей о труде взрослых,  которые могут повлиять на выбор их будущей профессии </a:t>
            </a:r>
          </a:p>
          <a:p>
            <a:pPr>
              <a:buSzPct val="90000"/>
              <a:defRPr/>
            </a:pPr>
            <a:r>
              <a:rPr lang="ru-RU" sz="2000" b="1" kern="1200" dirty="0" smtClean="0">
                <a:latin typeface="Times New Roman" pitchFamily="18" charset="0"/>
                <a:cs typeface="Times New Roman" pitchFamily="18" charset="0"/>
              </a:rPr>
              <a:t>Расширяем детский кругозор</a:t>
            </a:r>
          </a:p>
          <a:p>
            <a:pPr>
              <a:buSzPct val="90000"/>
              <a:defRPr/>
            </a:pPr>
            <a:r>
              <a:rPr lang="ru-RU" sz="2000" b="1" kern="1200" dirty="0" smtClean="0">
                <a:latin typeface="Times New Roman" pitchFamily="18" charset="0"/>
                <a:cs typeface="Times New Roman" pitchFamily="18" charset="0"/>
              </a:rPr>
              <a:t>Развиваем познавательные способности и познавательную деятельность</a:t>
            </a:r>
          </a:p>
          <a:p>
            <a:pPr>
              <a:buSzPct val="90000"/>
              <a:defRPr/>
            </a:pPr>
            <a:r>
              <a:rPr lang="ru-RU" sz="2000" b="1" kern="1200" dirty="0" smtClean="0">
                <a:latin typeface="Times New Roman" pitchFamily="18" charset="0"/>
                <a:cs typeface="Times New Roman" pitchFamily="18" charset="0"/>
              </a:rPr>
              <a:t>Формируем проектно-исследовательские умения</a:t>
            </a:r>
          </a:p>
          <a:p>
            <a:pPr>
              <a:buSzPct val="90000"/>
              <a:defRPr/>
            </a:pPr>
            <a:r>
              <a:rPr lang="ru-RU" sz="2000" b="1" kern="1200" dirty="0" smtClean="0">
                <a:latin typeface="Times New Roman" pitchFamily="18" charset="0"/>
                <a:cs typeface="Times New Roman" pitchFamily="18" charset="0"/>
              </a:rPr>
              <a:t>Способствуем становлению активной жизненной позиции</a:t>
            </a:r>
            <a:endParaRPr lang="en-US" sz="2000" b="1" kern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1600" b="1" dirty="0" smtClean="0">
              <a:solidFill>
                <a:schemeClr val="tx2"/>
              </a:solidFill>
            </a:endParaRPr>
          </a:p>
          <a:p>
            <a:pPr lvl="1">
              <a:defRPr/>
            </a:pPr>
            <a:endParaRPr lang="en-US" sz="2000" dirty="0" smtClean="0">
              <a:solidFill>
                <a:schemeClr val="tx2"/>
              </a:solidFill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447800" y="4876800"/>
            <a:ext cx="632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>
              <a:cs typeface="Arial" charset="0"/>
            </a:endParaRPr>
          </a:p>
        </p:txBody>
      </p:sp>
      <p:pic>
        <p:nvPicPr>
          <p:cNvPr id="6" name="Picture 2" descr="F:\DCIM\105SSCAM\S5003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4367808" cy="2448272"/>
          </a:xfrm>
          <a:prstGeom prst="roundRect">
            <a:avLst>
              <a:gd name="adj" fmla="val 16667"/>
            </a:avLst>
          </a:prstGeom>
          <a:ln w="57150">
            <a:solidFill>
              <a:schemeClr val="accent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 rot="5400000">
            <a:off x="1728192" y="1412776"/>
            <a:ext cx="864096" cy="43204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Музей «ЯБЛОКО»</a:t>
            </a:r>
          </a:p>
        </p:txBody>
      </p:sp>
      <p:pic>
        <p:nvPicPr>
          <p:cNvPr id="8" name="Picture 2" descr="E:\декабрь 2014\105SSCAM\S5004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4005064"/>
            <a:ext cx="4320480" cy="2520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Скругленный прямоугольник 8"/>
          <p:cNvSpPr/>
          <p:nvPr/>
        </p:nvSpPr>
        <p:spPr>
          <a:xfrm rot="5400000">
            <a:off x="2645532" y="2043100"/>
            <a:ext cx="864096" cy="464400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Мини-музей «Завод»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Взаимодействие ДОУ и семьи в вопросах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воспитания, обучения и развития подрастающего поколения в интересах личности, общества и государства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75989" y="1734835"/>
            <a:ext cx="4668011" cy="51231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Цель социального партнерства ДОУ  с родителями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базируется на выполнении требований ФГОС: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придать открытый характер  образовательному процессу на основе сотрудничества  с семьями воспитанников;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вовлечь родителей  в образовательный процесс, в том числе посредством создания  образовательных проектов совместно с семьей на основе выявления потребностей и поддержки образовательных принципов семьи. (Раздел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III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,пункт 3.2.5.5.)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7531" y="1646802"/>
            <a:ext cx="3840427" cy="113412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3541" y="3537012"/>
            <a:ext cx="3840427" cy="113412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47531" y="5427222"/>
            <a:ext cx="3840427" cy="113412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 партнеры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Двойная стрелка вверх/вниз 28"/>
          <p:cNvSpPr/>
          <p:nvPr/>
        </p:nvSpPr>
        <p:spPr>
          <a:xfrm>
            <a:off x="2075723" y="2780928"/>
            <a:ext cx="646176" cy="756084"/>
          </a:xfrm>
          <a:prstGeom prst="upDownArrow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войная стрелка вверх/вниз 29"/>
          <p:cNvSpPr/>
          <p:nvPr/>
        </p:nvSpPr>
        <p:spPr>
          <a:xfrm>
            <a:off x="2075723" y="4671138"/>
            <a:ext cx="646176" cy="756084"/>
          </a:xfrm>
          <a:prstGeom prst="upDownArrow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79" name="Rectangle 3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3" name="Группа 42"/>
          <p:cNvGrpSpPr/>
          <p:nvPr/>
        </p:nvGrpSpPr>
        <p:grpSpPr>
          <a:xfrm>
            <a:off x="304800" y="890718"/>
            <a:ext cx="8839200" cy="5967281"/>
            <a:chOff x="304800" y="890718"/>
            <a:chExt cx="8839200" cy="5967281"/>
          </a:xfrm>
        </p:grpSpPr>
        <p:sp>
          <p:nvSpPr>
            <p:cNvPr id="35878" name="AutoShape 38"/>
            <p:cNvSpPr>
              <a:spLocks noChangeAspect="1" noChangeArrowheads="1"/>
            </p:cNvSpPr>
            <p:nvPr/>
          </p:nvSpPr>
          <p:spPr bwMode="auto">
            <a:xfrm>
              <a:off x="304800" y="890718"/>
              <a:ext cx="8839200" cy="596728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AutoShape 5"/>
            <p:cNvSpPr>
              <a:spLocks noChangeArrowheads="1"/>
            </p:cNvSpPr>
            <p:nvPr/>
          </p:nvSpPr>
          <p:spPr bwMode="auto">
            <a:xfrm>
              <a:off x="1219200" y="971357"/>
              <a:ext cx="2895600" cy="403195"/>
            </a:xfrm>
            <a:prstGeom prst="flowChartProcess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ФОРМЫ  РАБОТЫ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AutoShape 6"/>
            <p:cNvSpPr>
              <a:spLocks noChangeArrowheads="1"/>
            </p:cNvSpPr>
            <p:nvPr/>
          </p:nvSpPr>
          <p:spPr bwMode="auto">
            <a:xfrm>
              <a:off x="5029200" y="971357"/>
              <a:ext cx="3048000" cy="430074"/>
            </a:xfrm>
            <a:prstGeom prst="flowChartProcess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СОДЕРЖАНИЕ</a:t>
              </a:r>
              <a:endParaRPr kumimoji="0" lang="ru-RU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РАБОТЫ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>
              <a:off x="1219200" y="1616469"/>
              <a:ext cx="2133600" cy="510713"/>
            </a:xfrm>
            <a:prstGeom prst="flowChartAlternateProcess">
              <a:avLst/>
            </a:prstGeom>
            <a:solidFill>
              <a:srgbClr val="FFFF00"/>
            </a:solidFill>
            <a:ln w="9525">
              <a:solidFill>
                <a:srgbClr val="9933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Общесадовские встречи с родителями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3657600" y="1535830"/>
              <a:ext cx="4267200" cy="645112"/>
            </a:xfrm>
            <a:prstGeom prst="flowChartTerminator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Воспитательно-образовательные возможности МБДОУ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AutoShape 10"/>
            <p:cNvSpPr>
              <a:spLocks noChangeArrowheads="1"/>
            </p:cNvSpPr>
            <p:nvPr/>
          </p:nvSpPr>
          <p:spPr bwMode="auto">
            <a:xfrm>
              <a:off x="1219200" y="2503497"/>
              <a:ext cx="2133600" cy="483834"/>
            </a:xfrm>
            <a:prstGeom prst="flowChartAlternateProcess">
              <a:avLst/>
            </a:prstGeom>
            <a:solidFill>
              <a:srgbClr val="FFFF00"/>
            </a:solidFill>
            <a:ln w="9525">
              <a:solidFill>
                <a:srgbClr val="9933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Мини-школа для родителей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>
              <a:off x="1219200" y="3390525"/>
              <a:ext cx="2133600" cy="430074"/>
            </a:xfrm>
            <a:prstGeom prst="flowChartAlternateProcess">
              <a:avLst/>
            </a:prstGeom>
            <a:solidFill>
              <a:srgbClr val="FFFF00"/>
            </a:solidFill>
            <a:ln w="9525">
              <a:solidFill>
                <a:srgbClr val="9933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Реализация проекта «Педагог-ребенок-родитель»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>
              <a:off x="1219200" y="6293528"/>
              <a:ext cx="2133600" cy="430074"/>
            </a:xfrm>
            <a:prstGeom prst="flowChartAlternateProcess">
              <a:avLst/>
            </a:prstGeom>
            <a:solidFill>
              <a:srgbClr val="FFFF00"/>
            </a:solidFill>
            <a:ln w="9525">
              <a:solidFill>
                <a:srgbClr val="9933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Почта «Доверие»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AutoShape 13"/>
            <p:cNvSpPr>
              <a:spLocks noChangeArrowheads="1"/>
            </p:cNvSpPr>
            <p:nvPr/>
          </p:nvSpPr>
          <p:spPr bwMode="auto">
            <a:xfrm>
              <a:off x="1219200" y="4842027"/>
              <a:ext cx="2133600" cy="430074"/>
            </a:xfrm>
            <a:prstGeom prst="flowChartAlternateProcess">
              <a:avLst/>
            </a:prstGeom>
            <a:solidFill>
              <a:srgbClr val="FFFF00"/>
            </a:solidFill>
            <a:ln w="9525">
              <a:solidFill>
                <a:srgbClr val="9933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Семинары с элементами тренинга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AutoShape 14"/>
            <p:cNvSpPr>
              <a:spLocks noChangeArrowheads="1"/>
            </p:cNvSpPr>
            <p:nvPr/>
          </p:nvSpPr>
          <p:spPr bwMode="auto">
            <a:xfrm>
              <a:off x="1219200" y="5567777"/>
              <a:ext cx="2133600" cy="430074"/>
            </a:xfrm>
            <a:prstGeom prst="flowChartAlternateProcess">
              <a:avLst/>
            </a:prstGeom>
            <a:solidFill>
              <a:srgbClr val="FFFF00"/>
            </a:solidFill>
            <a:ln w="9525">
              <a:solidFill>
                <a:srgbClr val="9933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Совместное проведение досугов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AutoShape 15"/>
            <p:cNvSpPr>
              <a:spLocks noChangeArrowheads="1"/>
            </p:cNvSpPr>
            <p:nvPr/>
          </p:nvSpPr>
          <p:spPr bwMode="auto">
            <a:xfrm>
              <a:off x="1219200" y="4116276"/>
              <a:ext cx="2133600" cy="430074"/>
            </a:xfrm>
            <a:prstGeom prst="flowChartAlternateProcess">
              <a:avLst/>
            </a:prstGeom>
            <a:solidFill>
              <a:srgbClr val="FFFF00"/>
            </a:solidFill>
            <a:ln w="9525">
              <a:solidFill>
                <a:srgbClr val="9933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Педагогический практикум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AutoShape 16"/>
            <p:cNvSpPr>
              <a:spLocks noChangeArrowheads="1"/>
            </p:cNvSpPr>
            <p:nvPr/>
          </p:nvSpPr>
          <p:spPr bwMode="auto">
            <a:xfrm>
              <a:off x="3657600" y="4715692"/>
              <a:ext cx="4267200" cy="610168"/>
            </a:xfrm>
            <a:prstGeom prst="flowChartTerminator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Совершенствование форм взаимодействия с родителями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AutoShape 17"/>
            <p:cNvSpPr>
              <a:spLocks noChangeArrowheads="1"/>
            </p:cNvSpPr>
            <p:nvPr/>
          </p:nvSpPr>
          <p:spPr bwMode="auto">
            <a:xfrm>
              <a:off x="3657600" y="3954998"/>
              <a:ext cx="4267200" cy="591352"/>
            </a:xfrm>
            <a:prstGeom prst="flowChartTerminator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Развитие мотивации родителей к управлению МБДОУ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AutoShape 18"/>
            <p:cNvSpPr>
              <a:spLocks noChangeArrowheads="1"/>
            </p:cNvSpPr>
            <p:nvPr/>
          </p:nvSpPr>
          <p:spPr bwMode="auto">
            <a:xfrm>
              <a:off x="3657600" y="3250751"/>
              <a:ext cx="4267200" cy="623608"/>
            </a:xfrm>
            <a:prstGeom prst="flowChartTerminator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Перспективное решение проблемы  сотрудничества МБДОУ с родителями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AutoShape 19"/>
            <p:cNvSpPr>
              <a:spLocks noChangeArrowheads="1"/>
            </p:cNvSpPr>
            <p:nvPr/>
          </p:nvSpPr>
          <p:spPr bwMode="auto">
            <a:xfrm>
              <a:off x="3657600" y="6212889"/>
              <a:ext cx="4267200" cy="564473"/>
            </a:xfrm>
            <a:prstGeom prst="flowChartTerminator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Родительские опасения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AutoShape 20"/>
            <p:cNvSpPr>
              <a:spLocks noChangeArrowheads="1"/>
            </p:cNvSpPr>
            <p:nvPr/>
          </p:nvSpPr>
          <p:spPr bwMode="auto">
            <a:xfrm>
              <a:off x="3657600" y="2363723"/>
              <a:ext cx="4267200" cy="725751"/>
            </a:xfrm>
            <a:prstGeom prst="flowChartTerminator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Особенности воспитания  и образования детей раннего возраста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AutoShape 21"/>
            <p:cNvSpPr>
              <a:spLocks noChangeArrowheads="1"/>
            </p:cNvSpPr>
            <p:nvPr/>
          </p:nvSpPr>
          <p:spPr bwMode="auto">
            <a:xfrm>
              <a:off x="3657600" y="5487138"/>
              <a:ext cx="4267200" cy="564473"/>
            </a:xfrm>
            <a:prstGeom prst="flowChartTerminator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Воспитание ребенка на семейных традициях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AutoShape 22"/>
            <p:cNvSpPr>
              <a:spLocks noChangeShapeType="1"/>
            </p:cNvSpPr>
            <p:nvPr/>
          </p:nvSpPr>
          <p:spPr bwMode="auto">
            <a:xfrm>
              <a:off x="4114800" y="1172953"/>
              <a:ext cx="914400" cy="4571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AutoShape 23"/>
            <p:cNvSpPr>
              <a:spLocks noChangeShapeType="1"/>
            </p:cNvSpPr>
            <p:nvPr/>
          </p:nvSpPr>
          <p:spPr bwMode="auto">
            <a:xfrm>
              <a:off x="2286000" y="2127182"/>
              <a:ext cx="1" cy="3763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AutoShape 24"/>
            <p:cNvSpPr>
              <a:spLocks noChangeShapeType="1"/>
            </p:cNvSpPr>
            <p:nvPr/>
          </p:nvSpPr>
          <p:spPr bwMode="auto">
            <a:xfrm>
              <a:off x="2286000" y="2987331"/>
              <a:ext cx="1" cy="4031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AutoShape 25"/>
            <p:cNvSpPr>
              <a:spLocks noChangeShapeType="1"/>
            </p:cNvSpPr>
            <p:nvPr/>
          </p:nvSpPr>
          <p:spPr bwMode="auto">
            <a:xfrm>
              <a:off x="2286000" y="3820600"/>
              <a:ext cx="1" cy="29567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AutoShape 26"/>
            <p:cNvSpPr>
              <a:spLocks noChangeShapeType="1"/>
            </p:cNvSpPr>
            <p:nvPr/>
          </p:nvSpPr>
          <p:spPr bwMode="auto">
            <a:xfrm>
              <a:off x="2286000" y="4546350"/>
              <a:ext cx="1" cy="29567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AutoShape 27"/>
            <p:cNvSpPr>
              <a:spLocks noChangeShapeType="1"/>
            </p:cNvSpPr>
            <p:nvPr/>
          </p:nvSpPr>
          <p:spPr bwMode="auto">
            <a:xfrm>
              <a:off x="2286000" y="5272101"/>
              <a:ext cx="1" cy="29567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AutoShape 28"/>
            <p:cNvSpPr>
              <a:spLocks noChangeShapeType="1"/>
            </p:cNvSpPr>
            <p:nvPr/>
          </p:nvSpPr>
          <p:spPr bwMode="auto">
            <a:xfrm>
              <a:off x="2286000" y="5997851"/>
              <a:ext cx="1" cy="29567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>
              <a:off x="2286000" y="1455191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>
              <a:off x="3352800" y="1858385"/>
              <a:ext cx="304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>
              <a:off x="3352800" y="2745414"/>
              <a:ext cx="304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>
              <a:off x="3352800" y="3632442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40" name="Line 33"/>
            <p:cNvSpPr>
              <a:spLocks noChangeShapeType="1"/>
            </p:cNvSpPr>
            <p:nvPr/>
          </p:nvSpPr>
          <p:spPr bwMode="auto">
            <a:xfrm>
              <a:off x="3352800" y="3632442"/>
              <a:ext cx="304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42" name="Line 34"/>
            <p:cNvSpPr>
              <a:spLocks noChangeShapeType="1"/>
            </p:cNvSpPr>
            <p:nvPr/>
          </p:nvSpPr>
          <p:spPr bwMode="auto">
            <a:xfrm>
              <a:off x="3352800" y="4277554"/>
              <a:ext cx="304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3352800" y="5083943"/>
              <a:ext cx="304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Line 36"/>
            <p:cNvSpPr>
              <a:spLocks noChangeShapeType="1"/>
            </p:cNvSpPr>
            <p:nvPr/>
          </p:nvSpPr>
          <p:spPr bwMode="auto">
            <a:xfrm>
              <a:off x="3352800" y="5729055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3352800" y="5809694"/>
              <a:ext cx="304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3352800" y="6535444"/>
              <a:ext cx="304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2286000" y="1374552"/>
              <a:ext cx="0" cy="2419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2" name="Заголовок 41"/>
          <p:cNvSpPr>
            <a:spLocks noGrp="1"/>
          </p:cNvSpPr>
          <p:nvPr>
            <p:ph type="title"/>
          </p:nvPr>
        </p:nvSpPr>
        <p:spPr>
          <a:xfrm>
            <a:off x="347531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ФОРМЫ ВЗАИМОДЕЙСТВИЯ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23528" y="1124744"/>
            <a:ext cx="792088" cy="5544616"/>
          </a:xfrm>
          <a:prstGeom prst="roundRect">
            <a:avLst/>
          </a:prstGeom>
          <a:solidFill>
            <a:srgbClr val="94B8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Школа   родительской   поддержки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8100392" y="1052736"/>
            <a:ext cx="792088" cy="5544616"/>
          </a:xfrm>
          <a:prstGeom prst="roundRect">
            <a:avLst/>
          </a:prstGeom>
          <a:solidFill>
            <a:srgbClr val="94B8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Система   развития   профессионального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 мастерства   педагогов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500217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7531" y="944724"/>
            <a:ext cx="4110213" cy="2124236"/>
          </a:xfrm>
          <a:effectLst>
            <a:softEdge rad="112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996952"/>
            <a:ext cx="385192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трелка вправо 4"/>
          <p:cNvSpPr/>
          <p:nvPr/>
        </p:nvSpPr>
        <p:spPr>
          <a:xfrm>
            <a:off x="539553" y="2888940"/>
            <a:ext cx="3816351" cy="1728787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 «Цветные ладошки»</a:t>
            </a:r>
          </a:p>
        </p:txBody>
      </p:sp>
      <p:sp>
        <p:nvSpPr>
          <p:cNvPr id="7" name="Стрелка влево 6"/>
          <p:cNvSpPr/>
          <p:nvPr/>
        </p:nvSpPr>
        <p:spPr>
          <a:xfrm>
            <a:off x="5004048" y="692696"/>
            <a:ext cx="3743325" cy="1871662"/>
          </a:xfrm>
          <a:prstGeom prst="lef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«Мамина школа»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0"/>
            <a:ext cx="7296811" cy="8367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работы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семейных клубов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S50021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65105"/>
            <a:ext cx="3995936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трелка влево 8"/>
          <p:cNvSpPr/>
          <p:nvPr/>
        </p:nvSpPr>
        <p:spPr>
          <a:xfrm>
            <a:off x="4572000" y="4797152"/>
            <a:ext cx="3743325" cy="1871662"/>
          </a:xfrm>
          <a:prstGeom prst="lef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«Занимательные звуки»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рамках взаимодействия разработаны 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5"/>
            <a:ext cx="8229600" cy="4525963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мини-программы, творческие планы педагогов по совершенствованию  уровня профессиональной компетентности 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созданы клубы социального партнерства: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« Юные садоводы» ( во взаимодействии ДОУ и ФГНУ «ВНИИС имени И.В. Мичурина»,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 « Мир  профессий современного промышленного предприятия»( во взаимодействии с ОАО «Мичуринский завод «Прогресс»);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функционируют семейные  клубы.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AutoShape 7"/>
          <p:cNvSpPr>
            <a:spLocks noChangeArrowheads="1"/>
          </p:cNvSpPr>
          <p:nvPr/>
        </p:nvSpPr>
        <p:spPr bwMode="gray">
          <a:xfrm>
            <a:off x="179512" y="3284984"/>
            <a:ext cx="2472275" cy="1080120"/>
          </a:xfrm>
          <a:prstGeom prst="roundRect">
            <a:avLst>
              <a:gd name="adj" fmla="val 11921"/>
            </a:avLst>
          </a:prstGeom>
          <a:solidFill>
            <a:srgbClr val="33CCFF"/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>
              <a:defRPr/>
            </a:pPr>
            <a:r>
              <a:rPr lang="ru-RU" sz="2000" dirty="0" smtClean="0"/>
              <a:t>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«Ранняя </a:t>
            </a:r>
          </a:p>
          <a:p>
            <a:pPr algn="ctr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профориентация»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gray">
          <a:xfrm>
            <a:off x="539552" y="5085184"/>
            <a:ext cx="2160240" cy="1044116"/>
          </a:xfrm>
          <a:prstGeom prst="roundRect">
            <a:avLst>
              <a:gd name="adj" fmla="val 11921"/>
            </a:avLst>
          </a:prstGeom>
          <a:solidFill>
            <a:srgbClr val="3399FF"/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55576" y="5301208"/>
            <a:ext cx="18002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marL="457200" indent="-457200" algn="ctr">
              <a:spcBef>
                <a:spcPts val="0"/>
              </a:spcBef>
              <a:buClr>
                <a:schemeClr val="tx1"/>
              </a:buCl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«Юные</a:t>
            </a:r>
          </a:p>
          <a:p>
            <a:pPr marL="457200" indent="-457200" algn="ctr">
              <a:spcBef>
                <a:spcPts val="0"/>
              </a:spcBef>
              <a:buClr>
                <a:schemeClr val="tx1"/>
              </a:buCl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садоводы»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gray">
          <a:xfrm>
            <a:off x="6372201" y="2996952"/>
            <a:ext cx="2521844" cy="1296144"/>
          </a:xfrm>
          <a:prstGeom prst="roundRect">
            <a:avLst>
              <a:gd name="adj" fmla="val 11921"/>
            </a:avLst>
          </a:prstGeom>
          <a:solidFill>
            <a:srgbClr val="33CCFF"/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>
              <a:defRPr/>
            </a:pPr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28" name="AutoShape 11"/>
          <p:cNvSpPr>
            <a:spLocks noChangeArrowheads="1"/>
          </p:cNvSpPr>
          <p:nvPr/>
        </p:nvSpPr>
        <p:spPr bwMode="gray">
          <a:xfrm>
            <a:off x="6300192" y="5049180"/>
            <a:ext cx="2304256" cy="1026114"/>
          </a:xfrm>
          <a:prstGeom prst="roundRect">
            <a:avLst>
              <a:gd name="adj" fmla="val 11921"/>
            </a:avLst>
          </a:prstGeom>
          <a:solidFill>
            <a:srgbClr val="3399FF"/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156178" y="5157192"/>
            <a:ext cx="244827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«Откуда хлеб пришел?»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spcBef>
                <a:spcPct val="50000"/>
              </a:spcBef>
              <a:buClr>
                <a:schemeClr val="tx1"/>
              </a:buClr>
              <a:defRPr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3" name="AutoShape 7"/>
          <p:cNvSpPr>
            <a:spLocks noChangeArrowheads="1"/>
          </p:cNvSpPr>
          <p:nvPr/>
        </p:nvSpPr>
        <p:spPr bwMode="gray">
          <a:xfrm>
            <a:off x="3323862" y="5049181"/>
            <a:ext cx="2449836" cy="1044116"/>
          </a:xfrm>
          <a:prstGeom prst="roundRect">
            <a:avLst>
              <a:gd name="adj" fmla="val 11921"/>
            </a:avLst>
          </a:prstGeom>
          <a:solidFill>
            <a:srgbClr val="33CCFF"/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>
              <a:defRPr/>
            </a:pPr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«Я б в рабочие </a:t>
            </a: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пошел»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372200" y="3212976"/>
            <a:ext cx="2448272" cy="864096"/>
          </a:xfrm>
          <a:prstGeom prst="rect">
            <a:avLst/>
          </a:prstGeom>
          <a:solidFill>
            <a:srgbClr val="33CC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Доу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семья – первый социум для ребенка»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Picture 21" descr="YG_circl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9766" y="1214754"/>
            <a:ext cx="422446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22"/>
          <p:cNvSpPr>
            <a:spLocks noChangeArrowheads="1"/>
          </p:cNvSpPr>
          <p:nvPr/>
        </p:nvSpPr>
        <p:spPr bwMode="auto">
          <a:xfrm>
            <a:off x="3347864" y="1932058"/>
            <a:ext cx="23762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Проекты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Заголовок 4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 как форма реализации социального партнерства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cxnSp>
        <p:nvCxnSpPr>
          <p:cNvPr id="52" name="Прямая со стрелкой 51"/>
          <p:cNvCxnSpPr/>
          <p:nvPr/>
        </p:nvCxnSpPr>
        <p:spPr>
          <a:xfrm flipH="1">
            <a:off x="1211629" y="2132857"/>
            <a:ext cx="1248137" cy="115212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48" idx="2"/>
          </p:cNvCxnSpPr>
          <p:nvPr/>
        </p:nvCxnSpPr>
        <p:spPr>
          <a:xfrm flipH="1">
            <a:off x="2075723" y="3302986"/>
            <a:ext cx="2496277" cy="1746194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4475990" y="3374994"/>
            <a:ext cx="73572" cy="1656184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48" idx="2"/>
            <a:endCxn id="28" idx="0"/>
          </p:cNvCxnSpPr>
          <p:nvPr/>
        </p:nvCxnSpPr>
        <p:spPr>
          <a:xfrm>
            <a:off x="4572000" y="3302986"/>
            <a:ext cx="2880320" cy="1746194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6684235" y="2132856"/>
            <a:ext cx="1009676" cy="864096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/>
          <p:nvPr/>
        </p:nvGrpSpPr>
        <p:grpSpPr>
          <a:xfrm>
            <a:off x="251520" y="1628801"/>
            <a:ext cx="8352928" cy="4896544"/>
            <a:chOff x="251520" y="836712"/>
            <a:chExt cx="8352928" cy="4896544"/>
          </a:xfrm>
        </p:grpSpPr>
        <p:sp>
          <p:nvSpPr>
            <p:cNvPr id="62467" name="Freeform 2"/>
            <p:cNvSpPr>
              <a:spLocks/>
            </p:cNvSpPr>
            <p:nvPr/>
          </p:nvSpPr>
          <p:spPr bwMode="ltGray">
            <a:xfrm flipH="1">
              <a:off x="251520" y="836712"/>
              <a:ext cx="4089573" cy="2255829"/>
            </a:xfrm>
            <a:custGeom>
              <a:avLst/>
              <a:gdLst>
                <a:gd name="T0" fmla="*/ 2147483647 w 1299"/>
                <a:gd name="T1" fmla="*/ 2147483647 h 1008"/>
                <a:gd name="T2" fmla="*/ 2147483647 w 1299"/>
                <a:gd name="T3" fmla="*/ 2147483647 h 1008"/>
                <a:gd name="T4" fmla="*/ 2147483647 w 1299"/>
                <a:gd name="T5" fmla="*/ 2147483647 h 1008"/>
                <a:gd name="T6" fmla="*/ 2147483647 w 1299"/>
                <a:gd name="T7" fmla="*/ 0 h 1008"/>
                <a:gd name="T8" fmla="*/ 2147483647 w 1299"/>
                <a:gd name="T9" fmla="*/ 0 h 1008"/>
                <a:gd name="T10" fmla="*/ 0 w 1299"/>
                <a:gd name="T11" fmla="*/ 2147483647 h 1008"/>
                <a:gd name="T12" fmla="*/ 2147483647 w 1299"/>
                <a:gd name="T13" fmla="*/ 2147483647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99"/>
                <a:gd name="T22" fmla="*/ 0 h 1008"/>
                <a:gd name="T23" fmla="*/ 1299 w 1299"/>
                <a:gd name="T24" fmla="*/ 1008 h 10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99" h="1008">
                  <a:moveTo>
                    <a:pt x="303" y="1008"/>
                  </a:moveTo>
                  <a:cubicBezTo>
                    <a:pt x="801" y="1008"/>
                    <a:pt x="1299" y="1008"/>
                    <a:pt x="1299" y="1008"/>
                  </a:cubicBezTo>
                  <a:cubicBezTo>
                    <a:pt x="1299" y="1008"/>
                    <a:pt x="1297" y="661"/>
                    <a:pt x="1296" y="315"/>
                  </a:cubicBezTo>
                  <a:cubicBezTo>
                    <a:pt x="1290" y="150"/>
                    <a:pt x="1161" y="0"/>
                    <a:pt x="942" y="0"/>
                  </a:cubicBezTo>
                  <a:cubicBezTo>
                    <a:pt x="472" y="0"/>
                    <a:pt x="3" y="0"/>
                    <a:pt x="3" y="0"/>
                  </a:cubicBezTo>
                  <a:cubicBezTo>
                    <a:pt x="3" y="0"/>
                    <a:pt x="1" y="361"/>
                    <a:pt x="0" y="723"/>
                  </a:cubicBezTo>
                  <a:cubicBezTo>
                    <a:pt x="0" y="915"/>
                    <a:pt x="144" y="1002"/>
                    <a:pt x="303" y="100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68" name="Freeform 3"/>
            <p:cNvSpPr>
              <a:spLocks/>
            </p:cNvSpPr>
            <p:nvPr/>
          </p:nvSpPr>
          <p:spPr bwMode="ltGray">
            <a:xfrm>
              <a:off x="4427984" y="908720"/>
              <a:ext cx="4077987" cy="2344641"/>
            </a:xfrm>
            <a:custGeom>
              <a:avLst/>
              <a:gdLst>
                <a:gd name="T0" fmla="*/ 2147483647 w 1299"/>
                <a:gd name="T1" fmla="*/ 2147483647 h 1008"/>
                <a:gd name="T2" fmla="*/ 2147483647 w 1299"/>
                <a:gd name="T3" fmla="*/ 2147483647 h 1008"/>
                <a:gd name="T4" fmla="*/ 2147483647 w 1299"/>
                <a:gd name="T5" fmla="*/ 2147483647 h 1008"/>
                <a:gd name="T6" fmla="*/ 2147483647 w 1299"/>
                <a:gd name="T7" fmla="*/ 0 h 1008"/>
                <a:gd name="T8" fmla="*/ 2147483647 w 1299"/>
                <a:gd name="T9" fmla="*/ 0 h 1008"/>
                <a:gd name="T10" fmla="*/ 0 w 1299"/>
                <a:gd name="T11" fmla="*/ 2147483647 h 1008"/>
                <a:gd name="T12" fmla="*/ 2147483647 w 1299"/>
                <a:gd name="T13" fmla="*/ 2147483647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99"/>
                <a:gd name="T22" fmla="*/ 0 h 1008"/>
                <a:gd name="T23" fmla="*/ 1299 w 1299"/>
                <a:gd name="T24" fmla="*/ 1008 h 10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99" h="1008">
                  <a:moveTo>
                    <a:pt x="303" y="1008"/>
                  </a:moveTo>
                  <a:cubicBezTo>
                    <a:pt x="801" y="1008"/>
                    <a:pt x="1299" y="1008"/>
                    <a:pt x="1299" y="1008"/>
                  </a:cubicBezTo>
                  <a:cubicBezTo>
                    <a:pt x="1299" y="1008"/>
                    <a:pt x="1297" y="661"/>
                    <a:pt x="1296" y="315"/>
                  </a:cubicBezTo>
                  <a:cubicBezTo>
                    <a:pt x="1290" y="150"/>
                    <a:pt x="1161" y="0"/>
                    <a:pt x="942" y="0"/>
                  </a:cubicBezTo>
                  <a:cubicBezTo>
                    <a:pt x="472" y="0"/>
                    <a:pt x="3" y="0"/>
                    <a:pt x="3" y="0"/>
                  </a:cubicBezTo>
                  <a:cubicBezTo>
                    <a:pt x="3" y="0"/>
                    <a:pt x="1" y="361"/>
                    <a:pt x="0" y="723"/>
                  </a:cubicBezTo>
                  <a:cubicBezTo>
                    <a:pt x="0" y="915"/>
                    <a:pt x="144" y="1002"/>
                    <a:pt x="303" y="1008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2469" name="Freeform 4"/>
            <p:cNvSpPr>
              <a:spLocks/>
            </p:cNvSpPr>
            <p:nvPr/>
          </p:nvSpPr>
          <p:spPr bwMode="ltGray">
            <a:xfrm>
              <a:off x="251520" y="3234655"/>
              <a:ext cx="3985306" cy="2486756"/>
            </a:xfrm>
            <a:custGeom>
              <a:avLst/>
              <a:gdLst>
                <a:gd name="T0" fmla="*/ 2147483647 w 1299"/>
                <a:gd name="T1" fmla="*/ 2147483647 h 1008"/>
                <a:gd name="T2" fmla="*/ 2147483647 w 1299"/>
                <a:gd name="T3" fmla="*/ 2147483647 h 1008"/>
                <a:gd name="T4" fmla="*/ 2147483647 w 1299"/>
                <a:gd name="T5" fmla="*/ 2147483647 h 1008"/>
                <a:gd name="T6" fmla="*/ 2147483647 w 1299"/>
                <a:gd name="T7" fmla="*/ 0 h 1008"/>
                <a:gd name="T8" fmla="*/ 2147483647 w 1299"/>
                <a:gd name="T9" fmla="*/ 0 h 1008"/>
                <a:gd name="T10" fmla="*/ 0 w 1299"/>
                <a:gd name="T11" fmla="*/ 2147483647 h 1008"/>
                <a:gd name="T12" fmla="*/ 2147483647 w 1299"/>
                <a:gd name="T13" fmla="*/ 2147483647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99"/>
                <a:gd name="T22" fmla="*/ 0 h 1008"/>
                <a:gd name="T23" fmla="*/ 1299 w 1299"/>
                <a:gd name="T24" fmla="*/ 1008 h 10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99" h="1008">
                  <a:moveTo>
                    <a:pt x="303" y="1008"/>
                  </a:moveTo>
                  <a:cubicBezTo>
                    <a:pt x="801" y="1008"/>
                    <a:pt x="1299" y="1008"/>
                    <a:pt x="1299" y="1008"/>
                  </a:cubicBezTo>
                  <a:cubicBezTo>
                    <a:pt x="1299" y="1008"/>
                    <a:pt x="1297" y="661"/>
                    <a:pt x="1296" y="315"/>
                  </a:cubicBezTo>
                  <a:cubicBezTo>
                    <a:pt x="1290" y="150"/>
                    <a:pt x="1161" y="0"/>
                    <a:pt x="942" y="0"/>
                  </a:cubicBezTo>
                  <a:cubicBezTo>
                    <a:pt x="472" y="0"/>
                    <a:pt x="3" y="0"/>
                    <a:pt x="3" y="0"/>
                  </a:cubicBezTo>
                  <a:cubicBezTo>
                    <a:pt x="3" y="0"/>
                    <a:pt x="1" y="361"/>
                    <a:pt x="0" y="723"/>
                  </a:cubicBezTo>
                  <a:cubicBezTo>
                    <a:pt x="0" y="915"/>
                    <a:pt x="144" y="1002"/>
                    <a:pt x="303" y="1008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70" name="Freeform 5"/>
            <p:cNvSpPr>
              <a:spLocks/>
            </p:cNvSpPr>
            <p:nvPr/>
          </p:nvSpPr>
          <p:spPr bwMode="ltGray">
            <a:xfrm flipH="1">
              <a:off x="4526455" y="3323468"/>
              <a:ext cx="4077993" cy="2409788"/>
            </a:xfrm>
            <a:custGeom>
              <a:avLst/>
              <a:gdLst>
                <a:gd name="T0" fmla="*/ 2147483647 w 1299"/>
                <a:gd name="T1" fmla="*/ 2147483647 h 1008"/>
                <a:gd name="T2" fmla="*/ 2147483647 w 1299"/>
                <a:gd name="T3" fmla="*/ 2147483647 h 1008"/>
                <a:gd name="T4" fmla="*/ 2147483647 w 1299"/>
                <a:gd name="T5" fmla="*/ 2147483647 h 1008"/>
                <a:gd name="T6" fmla="*/ 2147483647 w 1299"/>
                <a:gd name="T7" fmla="*/ 0 h 1008"/>
                <a:gd name="T8" fmla="*/ 2147483647 w 1299"/>
                <a:gd name="T9" fmla="*/ 0 h 1008"/>
                <a:gd name="T10" fmla="*/ 0 w 1299"/>
                <a:gd name="T11" fmla="*/ 2147483647 h 1008"/>
                <a:gd name="T12" fmla="*/ 2147483647 w 1299"/>
                <a:gd name="T13" fmla="*/ 2147483647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99"/>
                <a:gd name="T22" fmla="*/ 0 h 1008"/>
                <a:gd name="T23" fmla="*/ 1299 w 1299"/>
                <a:gd name="T24" fmla="*/ 1008 h 10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99" h="1008">
                  <a:moveTo>
                    <a:pt x="303" y="1008"/>
                  </a:moveTo>
                  <a:cubicBezTo>
                    <a:pt x="801" y="1008"/>
                    <a:pt x="1299" y="1008"/>
                    <a:pt x="1299" y="1008"/>
                  </a:cubicBezTo>
                  <a:cubicBezTo>
                    <a:pt x="1299" y="1008"/>
                    <a:pt x="1297" y="661"/>
                    <a:pt x="1296" y="315"/>
                  </a:cubicBezTo>
                  <a:cubicBezTo>
                    <a:pt x="1290" y="150"/>
                    <a:pt x="1161" y="0"/>
                    <a:pt x="942" y="0"/>
                  </a:cubicBezTo>
                  <a:cubicBezTo>
                    <a:pt x="472" y="0"/>
                    <a:pt x="3" y="0"/>
                    <a:pt x="3" y="0"/>
                  </a:cubicBezTo>
                  <a:cubicBezTo>
                    <a:pt x="3" y="0"/>
                    <a:pt x="1" y="361"/>
                    <a:pt x="0" y="723"/>
                  </a:cubicBezTo>
                  <a:cubicBezTo>
                    <a:pt x="0" y="915"/>
                    <a:pt x="144" y="1002"/>
                    <a:pt x="303" y="100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3" name="Text Box 7"/>
            <p:cNvSpPr txBox="1">
              <a:spLocks noChangeArrowheads="1"/>
            </p:cNvSpPr>
            <p:nvPr/>
          </p:nvSpPr>
          <p:spPr bwMode="black">
            <a:xfrm>
              <a:off x="877147" y="1369593"/>
              <a:ext cx="2808519" cy="15696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ru-RU" sz="2400" b="1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МБОУ ДОД «Детская музыкальная школа»</a:t>
              </a:r>
              <a:endParaRPr lang="en-US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825" name="Text Box 9"/>
            <p:cNvSpPr txBox="1">
              <a:spLocks noChangeArrowheads="1"/>
            </p:cNvSpPr>
            <p:nvPr/>
          </p:nvSpPr>
          <p:spPr bwMode="black">
            <a:xfrm>
              <a:off x="5652120" y="3429000"/>
              <a:ext cx="2615917" cy="12003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ru-RU" sz="2400" b="1" dirty="0" smtClean="0">
                  <a:solidFill>
                    <a:schemeClr val="bg2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МБОУ ДОД «Центр детского творчества» </a:t>
              </a:r>
              <a:endParaRPr lang="en-US" sz="2400" b="1" dirty="0">
                <a:solidFill>
                  <a:schemeClr val="bg2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7186" name="Text Box 10"/>
            <p:cNvSpPr txBox="1">
              <a:spLocks noChangeArrowheads="1"/>
            </p:cNvSpPr>
            <p:nvPr/>
          </p:nvSpPr>
          <p:spPr bwMode="black">
            <a:xfrm>
              <a:off x="539552" y="3645024"/>
              <a:ext cx="2815183" cy="19389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ru-RU" sz="2400" b="1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МБОУ ДОД «Детско-юношеская спортивная школа»</a:t>
              </a:r>
              <a:endParaRPr lang="en-US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87" name="Text Box 11"/>
            <p:cNvSpPr txBox="1">
              <a:spLocks noChangeArrowheads="1"/>
            </p:cNvSpPr>
            <p:nvPr/>
          </p:nvSpPr>
          <p:spPr bwMode="black">
            <a:xfrm>
              <a:off x="5360583" y="1369593"/>
              <a:ext cx="2859823" cy="12003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ru-RU" sz="2400" b="1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МБОУ ДОД «Станция юных натуралистов</a:t>
              </a:r>
              <a:endParaRPr lang="ru-RU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3035829" y="2492896"/>
              <a:ext cx="2616291" cy="144016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МБДОУ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Взаимодействие с учреждениями дополнительного образования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МБДОУ        учреждения дополнительного образования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Цели взаимодействия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удовлетворение  запросов семьи  по развитию индивидуальных  способностей детей 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расширение образовательного пространства МБДОУ на основе использования потенциала  учреждений дополнительного образования.</a:t>
            </a:r>
            <a:endParaRPr lang="ru-RU" sz="28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779912" y="692696"/>
            <a:ext cx="576064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10" name="Picture 2" descr="Областные соревнования по греко-римской борьбе среди юношей 2000-2001 гг.р. - 11 Марта 2013 - Официальный сайт ГОУ ДОД ОблДЮСШ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2054" y="4941168"/>
            <a:ext cx="3512276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8613" name="Picture 5" descr="F:\танцевальные коллективы\контраст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869160"/>
            <a:ext cx="3264363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296652"/>
            <a:ext cx="5940152" cy="656134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комбинированного вида»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г. Мичуринска Тамбовской области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создано на основании решения исполнительного комитета Мичуринского  городского  Совета народных депутатов.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Первых воспитанников МБДОУ приняло в 1985 году 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Сегодня  МБДОУ - одно из   лучших муниципальных бюджетных дошкольных образовательных учреждений г. Мичуринска.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Учреждение работает в режиме развития, обеспечивая высокие стартовые возможности каждому воспитаннику при поступлении в школу</a:t>
            </a:r>
            <a:r>
              <a:rPr lang="ru-RU" sz="2000" dirty="0" smtClean="0"/>
              <a:t>.  </a:t>
            </a:r>
            <a:endParaRPr lang="ru-RU" sz="2000" dirty="0"/>
          </a:p>
        </p:txBody>
      </p:sp>
      <p:pic>
        <p:nvPicPr>
          <p:cNvPr id="7" name="Picture 4" descr="S500118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988840"/>
            <a:ext cx="2411760" cy="1458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S50018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573016"/>
            <a:ext cx="2304256" cy="1458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S500109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156176" y="5301208"/>
            <a:ext cx="2483768" cy="135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2" descr="S500256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04664"/>
            <a:ext cx="2304256" cy="135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628118" y="1376773"/>
            <a:ext cx="3191636" cy="1008062"/>
          </a:xfrm>
          <a:prstGeom prst="roundRect">
            <a:avLst/>
          </a:prstGeom>
          <a:solidFill>
            <a:srgbClr val="4391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Эстетической направленности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95670" y="350659"/>
            <a:ext cx="5697557" cy="7697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Дополнительные образовательные услуги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16150" y="4239090"/>
            <a:ext cx="2952751" cy="1152525"/>
          </a:xfrm>
          <a:prstGeom prst="roundRect">
            <a:avLst/>
          </a:prstGeom>
          <a:solidFill>
            <a:srgbClr val="4391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Группы адаптации</a:t>
            </a:r>
          </a:p>
        </p:txBody>
      </p:sp>
      <p:sp>
        <p:nvSpPr>
          <p:cNvPr id="24" name="Пятиугольник 23"/>
          <p:cNvSpPr/>
          <p:nvPr/>
        </p:nvSpPr>
        <p:spPr>
          <a:xfrm>
            <a:off x="251520" y="1970838"/>
            <a:ext cx="4128459" cy="1188132"/>
          </a:xfrm>
          <a:prstGeom prst="homePlate">
            <a:avLst/>
          </a:prstGeom>
          <a:solidFill>
            <a:srgbClr val="4391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Группы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развития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ятиугольник 24"/>
          <p:cNvSpPr/>
          <p:nvPr/>
        </p:nvSpPr>
        <p:spPr>
          <a:xfrm>
            <a:off x="251520" y="4185084"/>
            <a:ext cx="4128459" cy="1188132"/>
          </a:xfrm>
          <a:prstGeom prst="homePlate">
            <a:avLst/>
          </a:prstGeom>
          <a:solidFill>
            <a:srgbClr val="4391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Группы КПД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Нашивка 25"/>
          <p:cNvSpPr/>
          <p:nvPr/>
        </p:nvSpPr>
        <p:spPr>
          <a:xfrm>
            <a:off x="3611893" y="1970838"/>
            <a:ext cx="1320147" cy="1242138"/>
          </a:xfrm>
          <a:prstGeom prst="chevron">
            <a:avLst/>
          </a:prstGeom>
          <a:solidFill>
            <a:srgbClr val="2FFF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Нашивка 26"/>
          <p:cNvSpPr/>
          <p:nvPr/>
        </p:nvSpPr>
        <p:spPr>
          <a:xfrm>
            <a:off x="3611893" y="4131078"/>
            <a:ext cx="1248139" cy="1242138"/>
          </a:xfrm>
          <a:prstGeom prst="chevron">
            <a:avLst/>
          </a:prstGeom>
          <a:solidFill>
            <a:srgbClr val="2FFF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628118" y="2780929"/>
            <a:ext cx="3287647" cy="1008062"/>
          </a:xfrm>
          <a:prstGeom prst="roundRect">
            <a:avLst/>
          </a:prstGeom>
          <a:solidFill>
            <a:srgbClr val="4391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Оздоровительной  направленности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kern="1200" dirty="0" smtClean="0">
                <a:latin typeface="Times New Roman" pitchFamily="18" charset="0"/>
                <a:cs typeface="Times New Roman" pitchFamily="18" charset="0"/>
              </a:rPr>
              <a:t>Основные сведения</a:t>
            </a:r>
            <a:endParaRPr lang="en-US" b="1" dirty="0" smtClean="0"/>
          </a:p>
        </p:txBody>
      </p:sp>
      <p:sp>
        <p:nvSpPr>
          <p:cNvPr id="6147" name="Freeform 3"/>
          <p:cNvSpPr>
            <a:spLocks/>
          </p:cNvSpPr>
          <p:nvPr/>
        </p:nvSpPr>
        <p:spPr bwMode="ltGray">
          <a:xfrm>
            <a:off x="2411760" y="3429000"/>
            <a:ext cx="1900237" cy="1376363"/>
          </a:xfrm>
          <a:custGeom>
            <a:avLst/>
            <a:gdLst>
              <a:gd name="T0" fmla="*/ 0 w 735"/>
              <a:gd name="T1" fmla="*/ 0 h 532"/>
              <a:gd name="T2" fmla="*/ 2147483647 w 735"/>
              <a:gd name="T3" fmla="*/ 2147483647 h 532"/>
              <a:gd name="T4" fmla="*/ 2147483647 w 735"/>
              <a:gd name="T5" fmla="*/ 2147483647 h 532"/>
              <a:gd name="T6" fmla="*/ 2147483647 w 735"/>
              <a:gd name="T7" fmla="*/ 2147483647 h 532"/>
              <a:gd name="T8" fmla="*/ 2147483647 w 735"/>
              <a:gd name="T9" fmla="*/ 2147483647 h 532"/>
              <a:gd name="T10" fmla="*/ 2147483647 w 735"/>
              <a:gd name="T11" fmla="*/ 2147483647 h 532"/>
              <a:gd name="T12" fmla="*/ 2147483647 w 735"/>
              <a:gd name="T13" fmla="*/ 2147483647 h 532"/>
              <a:gd name="T14" fmla="*/ 2147483647 w 735"/>
              <a:gd name="T15" fmla="*/ 2147483647 h 532"/>
              <a:gd name="T16" fmla="*/ 2147483647 w 735"/>
              <a:gd name="T17" fmla="*/ 2147483647 h 532"/>
              <a:gd name="T18" fmla="*/ 2147483647 w 735"/>
              <a:gd name="T19" fmla="*/ 2147483647 h 532"/>
              <a:gd name="T20" fmla="*/ 2147483647 w 735"/>
              <a:gd name="T21" fmla="*/ 2147483647 h 532"/>
              <a:gd name="T22" fmla="*/ 2147483647 w 735"/>
              <a:gd name="T23" fmla="*/ 2147483647 h 532"/>
              <a:gd name="T24" fmla="*/ 2147483647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35"/>
              <a:gd name="T43" fmla="*/ 0 h 532"/>
              <a:gd name="T44" fmla="*/ 735 w 735"/>
              <a:gd name="T45" fmla="*/ 532 h 5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5F5F5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Freeform 4"/>
          <p:cNvSpPr>
            <a:spLocks/>
          </p:cNvSpPr>
          <p:nvPr/>
        </p:nvSpPr>
        <p:spPr bwMode="ltGray">
          <a:xfrm>
            <a:off x="4500563" y="3357563"/>
            <a:ext cx="366712" cy="1562100"/>
          </a:xfrm>
          <a:custGeom>
            <a:avLst/>
            <a:gdLst>
              <a:gd name="T0" fmla="*/ 2147483647 w 142"/>
              <a:gd name="T1" fmla="*/ 2147483647 h 604"/>
              <a:gd name="T2" fmla="*/ 2147483647 w 142"/>
              <a:gd name="T3" fmla="*/ 2147483647 h 604"/>
              <a:gd name="T4" fmla="*/ 0 w 142"/>
              <a:gd name="T5" fmla="*/ 2147483647 h 604"/>
              <a:gd name="T6" fmla="*/ 2147483647 w 142"/>
              <a:gd name="T7" fmla="*/ 2147483647 h 604"/>
              <a:gd name="T8" fmla="*/ 2147483647 w 142"/>
              <a:gd name="T9" fmla="*/ 2147483647 h 604"/>
              <a:gd name="T10" fmla="*/ 2147483647 w 142"/>
              <a:gd name="T11" fmla="*/ 2147483647 h 604"/>
              <a:gd name="T12" fmla="*/ 2147483647 w 142"/>
              <a:gd name="T13" fmla="*/ 0 h 604"/>
              <a:gd name="T14" fmla="*/ 2147483647 w 142"/>
              <a:gd name="T15" fmla="*/ 2147483647 h 6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2"/>
              <a:gd name="T25" fmla="*/ 0 h 604"/>
              <a:gd name="T26" fmla="*/ 142 w 142"/>
              <a:gd name="T27" fmla="*/ 604 h 6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5F5F5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Freeform 5"/>
          <p:cNvSpPr>
            <a:spLocks/>
          </p:cNvSpPr>
          <p:nvPr/>
        </p:nvSpPr>
        <p:spPr bwMode="ltGray">
          <a:xfrm flipH="1">
            <a:off x="5000626" y="3429001"/>
            <a:ext cx="1900239" cy="1376363"/>
          </a:xfrm>
          <a:custGeom>
            <a:avLst/>
            <a:gdLst>
              <a:gd name="T0" fmla="*/ 0 w 735"/>
              <a:gd name="T1" fmla="*/ 0 h 532"/>
              <a:gd name="T2" fmla="*/ 2147483647 w 735"/>
              <a:gd name="T3" fmla="*/ 2147483647 h 532"/>
              <a:gd name="T4" fmla="*/ 2147483647 w 735"/>
              <a:gd name="T5" fmla="*/ 2147483647 h 532"/>
              <a:gd name="T6" fmla="*/ 2147483647 w 735"/>
              <a:gd name="T7" fmla="*/ 2147483647 h 532"/>
              <a:gd name="T8" fmla="*/ 2147483647 w 735"/>
              <a:gd name="T9" fmla="*/ 2147483647 h 532"/>
              <a:gd name="T10" fmla="*/ 2147483647 w 735"/>
              <a:gd name="T11" fmla="*/ 2147483647 h 532"/>
              <a:gd name="T12" fmla="*/ 2147483647 w 735"/>
              <a:gd name="T13" fmla="*/ 2147483647 h 532"/>
              <a:gd name="T14" fmla="*/ 2147483647 w 735"/>
              <a:gd name="T15" fmla="*/ 2147483647 h 532"/>
              <a:gd name="T16" fmla="*/ 2147483647 w 735"/>
              <a:gd name="T17" fmla="*/ 2147483647 h 532"/>
              <a:gd name="T18" fmla="*/ 2147483647 w 735"/>
              <a:gd name="T19" fmla="*/ 2147483647 h 532"/>
              <a:gd name="T20" fmla="*/ 2147483647 w 735"/>
              <a:gd name="T21" fmla="*/ 2147483647 h 532"/>
              <a:gd name="T22" fmla="*/ 2147483647 w 735"/>
              <a:gd name="T23" fmla="*/ 2147483647 h 532"/>
              <a:gd name="T24" fmla="*/ 2147483647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35"/>
              <a:gd name="T43" fmla="*/ 0 h 532"/>
              <a:gd name="T44" fmla="*/ 735 w 735"/>
              <a:gd name="T45" fmla="*/ 532 h 5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5F5F5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51520" y="4365104"/>
            <a:ext cx="2680471" cy="1822450"/>
            <a:chOff x="4320" y="1152"/>
            <a:chExt cx="414" cy="402"/>
          </a:xfrm>
          <a:solidFill>
            <a:schemeClr val="accent3">
              <a:lumMod val="75000"/>
            </a:schemeClr>
          </a:solidFill>
        </p:grpSpPr>
        <p:sp>
          <p:nvSpPr>
            <p:cNvPr id="15367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solidFill>
              <a:srgbClr val="92D050"/>
            </a:soli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68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059832" y="4929188"/>
            <a:ext cx="2869483" cy="1714500"/>
            <a:chOff x="4320" y="1152"/>
            <a:chExt cx="414" cy="402"/>
          </a:xfrm>
          <a:solidFill>
            <a:srgbClr val="92D050"/>
          </a:solidFill>
        </p:grpSpPr>
        <p:sp>
          <p:nvSpPr>
            <p:cNvPr id="15371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pFill/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72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084168" y="4221088"/>
            <a:ext cx="2820290" cy="1893888"/>
            <a:chOff x="4320" y="1152"/>
            <a:chExt cx="414" cy="402"/>
          </a:xfrm>
          <a:solidFill>
            <a:srgbClr val="92D050"/>
          </a:solidFill>
        </p:grpSpPr>
        <p:sp>
          <p:nvSpPr>
            <p:cNvPr id="15374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solidFill>
              <a:srgbClr val="92D050"/>
            </a:soli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75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0" y="1700808"/>
            <a:ext cx="8748464" cy="2016224"/>
            <a:chOff x="528" y="2817"/>
            <a:chExt cx="4423" cy="1057"/>
          </a:xfrm>
        </p:grpSpPr>
        <p:sp>
          <p:nvSpPr>
            <p:cNvPr id="6157" name="AutoShape 19"/>
            <p:cNvSpPr>
              <a:spLocks noChangeArrowheads="1"/>
            </p:cNvSpPr>
            <p:nvPr/>
          </p:nvSpPr>
          <p:spPr bwMode="ltGray">
            <a:xfrm>
              <a:off x="1095" y="2899"/>
              <a:ext cx="3856" cy="89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9" name="Rectangle 20"/>
            <p:cNvSpPr>
              <a:spLocks noChangeArrowheads="1"/>
            </p:cNvSpPr>
            <p:nvPr/>
          </p:nvSpPr>
          <p:spPr bwMode="auto">
            <a:xfrm>
              <a:off x="1511" y="3021"/>
              <a:ext cx="3365" cy="3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В настоящее время 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в МБДОУ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функционирует 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14 </a:t>
              </a:r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групп</a:t>
              </a:r>
            </a:p>
          </p:txBody>
        </p:sp>
        <p:pic>
          <p:nvPicPr>
            <p:cNvPr id="6159" name="Picture 21" descr="YG_circle0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" y="2817"/>
              <a:ext cx="1057" cy="1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Прямоугольник 24"/>
          <p:cNvSpPr/>
          <p:nvPr/>
        </p:nvSpPr>
        <p:spPr>
          <a:xfrm>
            <a:off x="2699792" y="5072064"/>
            <a:ext cx="30866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Clr>
                <a:schemeClr val="tx1"/>
              </a:buCl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8  групп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общеразвивающей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направленности </a:t>
            </a:r>
          </a:p>
          <a:p>
            <a:pPr marL="457200" indent="-457200" algn="ctr">
              <a:buClr>
                <a:schemeClr val="tx1"/>
              </a:buCl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для детей </a:t>
            </a:r>
          </a:p>
          <a:p>
            <a:pPr marL="457200" indent="-457200" algn="ctr">
              <a:buClr>
                <a:schemeClr val="tx1"/>
              </a:buCl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от 3 до 7 лет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072190" y="4357689"/>
            <a:ext cx="274828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Clr>
                <a:schemeClr val="tx1"/>
              </a:buClr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 группы компенсирующей направленности для детей </a:t>
            </a:r>
          </a:p>
          <a:p>
            <a:pPr marL="457200" indent="-457200" algn="ctr">
              <a:buClr>
                <a:schemeClr val="tx1"/>
              </a:buCl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от 5 до 7 лет</a:t>
            </a:r>
          </a:p>
          <a:p>
            <a:pPr marL="457200" indent="-457200" algn="ctr">
              <a:spcBef>
                <a:spcPct val="50000"/>
              </a:spcBef>
              <a:buClr>
                <a:schemeClr val="tx1"/>
              </a:buClr>
              <a:defRPr/>
            </a:pPr>
            <a:endParaRPr lang="en-US" sz="2800" b="1" dirty="0">
              <a:solidFill>
                <a:srgbClr val="FFFFFF"/>
              </a:solidFill>
              <a:cs typeface="Arial" charset="0"/>
            </a:endParaRPr>
          </a:p>
          <a:p>
            <a:pPr marL="457200" indent="-457200" algn="ctr">
              <a:spcBef>
                <a:spcPct val="50000"/>
              </a:spcBef>
              <a:buClr>
                <a:schemeClr val="tx1"/>
              </a:buClr>
              <a:defRPr/>
            </a:pP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spcBef>
                <a:spcPct val="50000"/>
              </a:spcBef>
              <a:buClr>
                <a:schemeClr val="tx1"/>
              </a:buClr>
              <a:defRPr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395536" y="2060848"/>
            <a:ext cx="14287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Количество </a:t>
            </a:r>
          </a:p>
          <a:p>
            <a:pPr algn="ctr" eaLnBrk="0" hangingPunct="0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детей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МБДОУ 320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3568" y="4653136"/>
            <a:ext cx="23042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 группы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общеразвивающей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направленности для детей в возрасте от 2 до 3 лет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23528" y="2132856"/>
            <a:ext cx="2543175" cy="864096"/>
            <a:chOff x="3964" y="2071"/>
            <a:chExt cx="1484" cy="330"/>
          </a:xfrm>
        </p:grpSpPr>
        <p:sp>
          <p:nvSpPr>
            <p:cNvPr id="23595" name="AutoShape 6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6" name="AutoShape 7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hlink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6444208" y="3356992"/>
            <a:ext cx="2424113" cy="792088"/>
            <a:chOff x="3964" y="2071"/>
            <a:chExt cx="1484" cy="330"/>
          </a:xfrm>
        </p:grpSpPr>
        <p:sp>
          <p:nvSpPr>
            <p:cNvPr id="23593" name="AutoShape 9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4" name="AutoShape 10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5868144" y="1052736"/>
            <a:ext cx="2893690" cy="1152128"/>
            <a:chOff x="3964" y="2071"/>
            <a:chExt cx="1484" cy="330"/>
          </a:xfrm>
        </p:grpSpPr>
        <p:sp>
          <p:nvSpPr>
            <p:cNvPr id="23591" name="AutoShape 12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2" name="AutoShape 13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251520" y="3140968"/>
            <a:ext cx="2571750" cy="1000124"/>
            <a:chOff x="3964" y="2071"/>
            <a:chExt cx="1484" cy="330"/>
          </a:xfrm>
        </p:grpSpPr>
        <p:sp>
          <p:nvSpPr>
            <p:cNvPr id="23589" name="AutoShape 15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0" name="AutoShape 16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hlink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3560" name="AutoShape 20"/>
          <p:cNvSpPr>
            <a:spLocks noChangeArrowheads="1"/>
          </p:cNvSpPr>
          <p:nvPr/>
        </p:nvSpPr>
        <p:spPr bwMode="gray">
          <a:xfrm rot="-3626814">
            <a:off x="4716463" y="2346325"/>
            <a:ext cx="730250" cy="266700"/>
          </a:xfrm>
          <a:prstGeom prst="rightArrow">
            <a:avLst>
              <a:gd name="adj1" fmla="val 35167"/>
              <a:gd name="adj2" fmla="val 110880"/>
            </a:avLst>
          </a:prstGeom>
          <a:gradFill rotWithShape="1">
            <a:gsLst>
              <a:gs pos="0">
                <a:srgbClr val="555555">
                  <a:alpha val="0"/>
                </a:srgbClr>
              </a:gs>
              <a:gs pos="100000">
                <a:srgbClr val="5F5F5F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1" name="AutoShape 21"/>
          <p:cNvSpPr>
            <a:spLocks noChangeArrowheads="1"/>
          </p:cNvSpPr>
          <p:nvPr/>
        </p:nvSpPr>
        <p:spPr bwMode="gray">
          <a:xfrm rot="3465783">
            <a:off x="4717257" y="4337844"/>
            <a:ext cx="728662" cy="266700"/>
          </a:xfrm>
          <a:prstGeom prst="rightArrow">
            <a:avLst>
              <a:gd name="adj1" fmla="val 35167"/>
              <a:gd name="adj2" fmla="val 110639"/>
            </a:avLst>
          </a:prstGeom>
          <a:gradFill rotWithShape="1">
            <a:gsLst>
              <a:gs pos="0">
                <a:srgbClr val="555555">
                  <a:alpha val="0"/>
                </a:srgbClr>
              </a:gs>
              <a:gs pos="100000">
                <a:srgbClr val="5F5F5F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2" name="AutoShape 22"/>
          <p:cNvSpPr>
            <a:spLocks noChangeArrowheads="1"/>
          </p:cNvSpPr>
          <p:nvPr/>
        </p:nvSpPr>
        <p:spPr bwMode="gray">
          <a:xfrm rot="-7230978">
            <a:off x="3498752" y="2309468"/>
            <a:ext cx="728662" cy="265112"/>
          </a:xfrm>
          <a:prstGeom prst="rightArrow">
            <a:avLst>
              <a:gd name="adj1" fmla="val 35167"/>
              <a:gd name="adj2" fmla="val 111302"/>
            </a:avLst>
          </a:prstGeom>
          <a:gradFill rotWithShape="1">
            <a:gsLst>
              <a:gs pos="0">
                <a:srgbClr val="555555">
                  <a:alpha val="0"/>
                </a:srgbClr>
              </a:gs>
              <a:gs pos="100000">
                <a:srgbClr val="5F5F5F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3" name="AutoShape 23"/>
          <p:cNvSpPr>
            <a:spLocks noChangeArrowheads="1"/>
          </p:cNvSpPr>
          <p:nvPr/>
        </p:nvSpPr>
        <p:spPr bwMode="gray">
          <a:xfrm rot="7535209">
            <a:off x="3519373" y="4461958"/>
            <a:ext cx="728663" cy="265112"/>
          </a:xfrm>
          <a:prstGeom prst="rightArrow">
            <a:avLst>
              <a:gd name="adj1" fmla="val 35167"/>
              <a:gd name="adj2" fmla="val 111302"/>
            </a:avLst>
          </a:prstGeom>
          <a:gradFill rotWithShape="1">
            <a:gsLst>
              <a:gs pos="0">
                <a:srgbClr val="555555">
                  <a:alpha val="0"/>
                </a:srgbClr>
              </a:gs>
              <a:gs pos="100000">
                <a:srgbClr val="5F5F5F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4" name="AutoShape 24"/>
          <p:cNvSpPr>
            <a:spLocks noChangeArrowheads="1"/>
          </p:cNvSpPr>
          <p:nvPr/>
        </p:nvSpPr>
        <p:spPr bwMode="gray">
          <a:xfrm>
            <a:off x="5249863" y="3384550"/>
            <a:ext cx="728662" cy="266700"/>
          </a:xfrm>
          <a:prstGeom prst="rightArrow">
            <a:avLst>
              <a:gd name="adj1" fmla="val 35167"/>
              <a:gd name="adj2" fmla="val 110639"/>
            </a:avLst>
          </a:prstGeom>
          <a:gradFill rotWithShape="1">
            <a:gsLst>
              <a:gs pos="0">
                <a:srgbClr val="555555">
                  <a:alpha val="0"/>
                </a:srgbClr>
              </a:gs>
              <a:gs pos="100000">
                <a:srgbClr val="5F5F5F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5" name="AutoShape 25"/>
          <p:cNvSpPr>
            <a:spLocks noChangeArrowheads="1"/>
          </p:cNvSpPr>
          <p:nvPr/>
        </p:nvSpPr>
        <p:spPr bwMode="gray">
          <a:xfrm rot="10800000">
            <a:off x="3032125" y="3379788"/>
            <a:ext cx="795338" cy="265112"/>
          </a:xfrm>
          <a:prstGeom prst="rightArrow">
            <a:avLst>
              <a:gd name="adj1" fmla="val 35167"/>
              <a:gd name="adj2" fmla="val 121486"/>
            </a:avLst>
          </a:prstGeom>
          <a:gradFill rotWithShape="1">
            <a:gsLst>
              <a:gs pos="0">
                <a:srgbClr val="555555">
                  <a:alpha val="0"/>
                </a:srgbClr>
              </a:gs>
              <a:gs pos="100000">
                <a:srgbClr val="5F5F5F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6" name="Oval 26"/>
          <p:cNvSpPr>
            <a:spLocks noChangeArrowheads="1"/>
          </p:cNvSpPr>
          <p:nvPr/>
        </p:nvSpPr>
        <p:spPr bwMode="gray">
          <a:xfrm>
            <a:off x="2798763" y="1757363"/>
            <a:ext cx="3444875" cy="3446462"/>
          </a:xfrm>
          <a:prstGeom prst="ellipse">
            <a:avLst/>
          </a:prstGeom>
          <a:noFill/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3484563" y="2516188"/>
            <a:ext cx="1989137" cy="1987550"/>
            <a:chOff x="2238" y="1769"/>
            <a:chExt cx="1361" cy="1361"/>
          </a:xfrm>
        </p:grpSpPr>
        <p:sp>
          <p:nvSpPr>
            <p:cNvPr id="23578" name="Oval 28"/>
            <p:cNvSpPr>
              <a:spLocks noChangeArrowheads="1"/>
            </p:cNvSpPr>
            <p:nvPr/>
          </p:nvSpPr>
          <p:spPr bwMode="gray">
            <a:xfrm>
              <a:off x="2238" y="1769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93D4E9"/>
                </a:gs>
                <a:gs pos="50000">
                  <a:srgbClr val="0099CC"/>
                </a:gs>
                <a:gs pos="100000">
                  <a:srgbClr val="93D4E9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3579" name="Oval 29"/>
            <p:cNvSpPr>
              <a:spLocks noChangeArrowheads="1"/>
            </p:cNvSpPr>
            <p:nvPr/>
          </p:nvSpPr>
          <p:spPr bwMode="gray">
            <a:xfrm>
              <a:off x="2327" y="1858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536E"/>
                </a:gs>
                <a:gs pos="50000">
                  <a:srgbClr val="0099CC"/>
                </a:gs>
                <a:gs pos="100000">
                  <a:srgbClr val="00536E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3580" name="Oval 30"/>
            <p:cNvSpPr>
              <a:spLocks noChangeArrowheads="1"/>
            </p:cNvSpPr>
            <p:nvPr/>
          </p:nvSpPr>
          <p:spPr bwMode="gray">
            <a:xfrm>
              <a:off x="2328" y="1860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6182"/>
                </a:gs>
                <a:gs pos="100000">
                  <a:srgbClr val="0099CC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3581" name="Oval 31"/>
            <p:cNvSpPr>
              <a:spLocks noChangeArrowheads="1"/>
            </p:cNvSpPr>
            <p:nvPr/>
          </p:nvSpPr>
          <p:spPr bwMode="gray">
            <a:xfrm>
              <a:off x="2391" y="1917"/>
              <a:ext cx="1065" cy="106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2410" y="1929"/>
              <a:ext cx="1031" cy="1031"/>
              <a:chOff x="4166" y="1706"/>
              <a:chExt cx="1252" cy="1252"/>
            </a:xfrm>
          </p:grpSpPr>
          <p:sp>
            <p:nvSpPr>
              <p:cNvPr id="23583" name="Oval 33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3584" name="Oval 34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3585" name="Oval 35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3586" name="Oval 36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72" name="Группа 71"/>
          <p:cNvGrpSpPr/>
          <p:nvPr/>
        </p:nvGrpSpPr>
        <p:grpSpPr>
          <a:xfrm>
            <a:off x="827584" y="5445224"/>
            <a:ext cx="2360612" cy="752664"/>
            <a:chOff x="-1403952" y="6888011"/>
            <a:chExt cx="2360612" cy="752664"/>
          </a:xfrm>
        </p:grpSpPr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-1403952" y="6888200"/>
              <a:ext cx="2360612" cy="752475"/>
              <a:chOff x="-336" y="4567"/>
              <a:chExt cx="1484" cy="330"/>
            </a:xfrm>
          </p:grpSpPr>
          <p:sp>
            <p:nvSpPr>
              <p:cNvPr id="23597" name="AutoShape 3"/>
              <p:cNvSpPr>
                <a:spLocks noChangeArrowheads="1"/>
              </p:cNvSpPr>
              <p:nvPr/>
            </p:nvSpPr>
            <p:spPr bwMode="ltGray">
              <a:xfrm>
                <a:off x="-336" y="4567"/>
                <a:ext cx="1484" cy="330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98" name="AutoShape 4"/>
              <p:cNvSpPr>
                <a:spLocks noChangeArrowheads="1"/>
              </p:cNvSpPr>
              <p:nvPr/>
            </p:nvSpPr>
            <p:spPr bwMode="ltGray">
              <a:xfrm>
                <a:off x="-291" y="4567"/>
                <a:ext cx="1432" cy="134"/>
              </a:xfrm>
              <a:prstGeom prst="roundRect">
                <a:avLst>
                  <a:gd name="adj" fmla="val 28356"/>
                </a:avLst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chemeClr val="folHlink">
                      <a:alpha val="70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3569" name="Text Box 39"/>
            <p:cNvSpPr txBox="1">
              <a:spLocks noChangeArrowheads="1"/>
            </p:cNvSpPr>
            <p:nvPr/>
          </p:nvSpPr>
          <p:spPr bwMode="auto">
            <a:xfrm>
              <a:off x="-1331944" y="6888011"/>
              <a:ext cx="2128837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Физкультурный зал</a:t>
              </a:r>
              <a:endParaRPr lang="ru-RU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570" name="Text Box 40"/>
          <p:cNvSpPr txBox="1">
            <a:spLocks noChangeArrowheads="1"/>
          </p:cNvSpPr>
          <p:nvPr/>
        </p:nvSpPr>
        <p:spPr bwMode="auto">
          <a:xfrm>
            <a:off x="5940152" y="1196752"/>
            <a:ext cx="26642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Комната психологической разгрузки </a:t>
            </a:r>
            <a:endParaRPr lang="ru-RU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72" name="Text Box 42"/>
          <p:cNvSpPr txBox="1">
            <a:spLocks noChangeArrowheads="1"/>
          </p:cNvSpPr>
          <p:nvPr/>
        </p:nvSpPr>
        <p:spPr bwMode="auto">
          <a:xfrm>
            <a:off x="6516216" y="3501008"/>
            <a:ext cx="2057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Медицинский блок</a:t>
            </a:r>
            <a:endParaRPr lang="en-US" sz="2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98" name="Rectangle 44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229600" cy="746125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Условия обучения и воспитания</a:t>
            </a:r>
          </a:p>
        </p:txBody>
      </p:sp>
      <p:sp>
        <p:nvSpPr>
          <p:cNvPr id="12333" name="Rectangle 45"/>
          <p:cNvSpPr>
            <a:spLocks noChangeArrowheads="1"/>
          </p:cNvSpPr>
          <p:nvPr/>
        </p:nvSpPr>
        <p:spPr bwMode="black">
          <a:xfrm>
            <a:off x="0" y="6149975"/>
            <a:ext cx="91440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Развивающая предметная среда оборудована с учетом возрастных особенностей детей</a:t>
            </a:r>
          </a:p>
        </p:txBody>
      </p:sp>
      <p:sp>
        <p:nvSpPr>
          <p:cNvPr id="23577" name="Прямоугольник 46"/>
          <p:cNvSpPr>
            <a:spLocks noChangeArrowheads="1"/>
          </p:cNvSpPr>
          <p:nvPr/>
        </p:nvSpPr>
        <p:spPr bwMode="auto">
          <a:xfrm>
            <a:off x="0" y="692696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создана материальная база </a:t>
            </a:r>
          </a:p>
        </p:txBody>
      </p:sp>
      <p:pic>
        <p:nvPicPr>
          <p:cNvPr id="47" name="Picture 7" descr="сгвыангу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7" y="2780928"/>
            <a:ext cx="1728193" cy="1584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3" name="Группа 72"/>
          <p:cNvGrpSpPr/>
          <p:nvPr/>
        </p:nvGrpSpPr>
        <p:grpSpPr>
          <a:xfrm>
            <a:off x="6372200" y="5373216"/>
            <a:ext cx="2360612" cy="752475"/>
            <a:chOff x="6300192" y="2204864"/>
            <a:chExt cx="2360612" cy="752475"/>
          </a:xfrm>
        </p:grpSpPr>
        <p:grpSp>
          <p:nvGrpSpPr>
            <p:cNvPr id="48" name="Group 2"/>
            <p:cNvGrpSpPr>
              <a:grpSpLocks/>
            </p:cNvGrpSpPr>
            <p:nvPr/>
          </p:nvGrpSpPr>
          <p:grpSpPr bwMode="auto">
            <a:xfrm>
              <a:off x="6300192" y="2204864"/>
              <a:ext cx="2360612" cy="752475"/>
              <a:chOff x="3964" y="2071"/>
              <a:chExt cx="1484" cy="330"/>
            </a:xfrm>
          </p:grpSpPr>
          <p:sp>
            <p:nvSpPr>
              <p:cNvPr id="49" name="AutoShape 3"/>
              <p:cNvSpPr>
                <a:spLocks noChangeArrowheads="1"/>
              </p:cNvSpPr>
              <p:nvPr/>
            </p:nvSpPr>
            <p:spPr bwMode="ltGray">
              <a:xfrm>
                <a:off x="3964" y="2071"/>
                <a:ext cx="1484" cy="330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" name="AutoShape 4"/>
              <p:cNvSpPr>
                <a:spLocks noChangeArrowheads="1"/>
              </p:cNvSpPr>
              <p:nvPr/>
            </p:nvSpPr>
            <p:spPr bwMode="ltGray">
              <a:xfrm>
                <a:off x="3987" y="2091"/>
                <a:ext cx="1432" cy="134"/>
              </a:xfrm>
              <a:prstGeom prst="roundRect">
                <a:avLst>
                  <a:gd name="adj" fmla="val 28356"/>
                </a:avLst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chemeClr val="folHlink">
                      <a:alpha val="70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1" name="Text Box 39"/>
            <p:cNvSpPr txBox="1">
              <a:spLocks noChangeArrowheads="1"/>
            </p:cNvSpPr>
            <p:nvPr/>
          </p:nvSpPr>
          <p:spPr bwMode="auto">
            <a:xfrm>
              <a:off x="6444208" y="2420888"/>
              <a:ext cx="212883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000" b="1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Спортплощадка</a:t>
              </a:r>
            </a:p>
          </p:txBody>
        </p:sp>
      </p:grpSp>
      <p:grpSp>
        <p:nvGrpSpPr>
          <p:cNvPr id="53" name="Group 2"/>
          <p:cNvGrpSpPr>
            <a:grpSpLocks/>
          </p:cNvGrpSpPr>
          <p:nvPr/>
        </p:nvGrpSpPr>
        <p:grpSpPr bwMode="auto">
          <a:xfrm>
            <a:off x="3707904" y="5517232"/>
            <a:ext cx="2360612" cy="752475"/>
            <a:chOff x="3964" y="2071"/>
            <a:chExt cx="1484" cy="330"/>
          </a:xfrm>
        </p:grpSpPr>
        <p:sp>
          <p:nvSpPr>
            <p:cNvPr id="54" name="AutoShape 3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AutoShape 4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3923928" y="5733256"/>
            <a:ext cx="21288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Бассейн</a:t>
            </a:r>
            <a:endParaRPr lang="ru-RU" sz="2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2" name="Group 5"/>
          <p:cNvGrpSpPr>
            <a:grpSpLocks/>
          </p:cNvGrpSpPr>
          <p:nvPr/>
        </p:nvGrpSpPr>
        <p:grpSpPr bwMode="auto">
          <a:xfrm>
            <a:off x="971600" y="1196752"/>
            <a:ext cx="2543175" cy="864095"/>
            <a:chOff x="3964" y="2071"/>
            <a:chExt cx="1484" cy="330"/>
          </a:xfrm>
        </p:grpSpPr>
        <p:sp>
          <p:nvSpPr>
            <p:cNvPr id="63" name="AutoShape 6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" name="AutoShape 7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hlink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5" name="Text Box 38"/>
          <p:cNvSpPr txBox="1">
            <a:spLocks noChangeArrowheads="1"/>
          </p:cNvSpPr>
          <p:nvPr/>
        </p:nvSpPr>
        <p:spPr bwMode="auto">
          <a:xfrm>
            <a:off x="1187624" y="1340768"/>
            <a:ext cx="2057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Музыкальный зал</a:t>
            </a:r>
            <a:endParaRPr lang="en-US" sz="2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AutoShape 22"/>
          <p:cNvSpPr>
            <a:spLocks noChangeArrowheads="1"/>
          </p:cNvSpPr>
          <p:nvPr/>
        </p:nvSpPr>
        <p:spPr bwMode="gray">
          <a:xfrm rot="12518253">
            <a:off x="3066705" y="2741515"/>
            <a:ext cx="728662" cy="265112"/>
          </a:xfrm>
          <a:prstGeom prst="rightArrow">
            <a:avLst>
              <a:gd name="adj1" fmla="val 35167"/>
              <a:gd name="adj2" fmla="val 111302"/>
            </a:avLst>
          </a:prstGeom>
          <a:gradFill rotWithShape="1">
            <a:gsLst>
              <a:gs pos="0">
                <a:srgbClr val="555555">
                  <a:alpha val="0"/>
                </a:srgbClr>
              </a:gs>
              <a:gs pos="100000">
                <a:srgbClr val="5F5F5F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7" name="AutoShape 22"/>
          <p:cNvSpPr>
            <a:spLocks noChangeArrowheads="1"/>
          </p:cNvSpPr>
          <p:nvPr/>
        </p:nvSpPr>
        <p:spPr bwMode="gray">
          <a:xfrm rot="19730623">
            <a:off x="5178969" y="2732078"/>
            <a:ext cx="728662" cy="265112"/>
          </a:xfrm>
          <a:prstGeom prst="rightArrow">
            <a:avLst>
              <a:gd name="adj1" fmla="val 35167"/>
              <a:gd name="adj2" fmla="val 111302"/>
            </a:avLst>
          </a:prstGeom>
          <a:gradFill rotWithShape="1">
            <a:gsLst>
              <a:gs pos="0">
                <a:srgbClr val="555555">
                  <a:alpha val="0"/>
                </a:srgbClr>
              </a:gs>
              <a:gs pos="100000">
                <a:srgbClr val="5F5F5F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" name="Text Box 43"/>
          <p:cNvSpPr txBox="1">
            <a:spLocks noChangeArrowheads="1"/>
          </p:cNvSpPr>
          <p:nvPr/>
        </p:nvSpPr>
        <p:spPr bwMode="auto">
          <a:xfrm>
            <a:off x="467544" y="2204864"/>
            <a:ext cx="2057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Выставочный зал в 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холле</a:t>
            </a:r>
            <a:endParaRPr lang="en-US" sz="2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9" name="Group 8"/>
          <p:cNvGrpSpPr>
            <a:grpSpLocks/>
          </p:cNvGrpSpPr>
          <p:nvPr/>
        </p:nvGrpSpPr>
        <p:grpSpPr bwMode="auto">
          <a:xfrm>
            <a:off x="6372200" y="2348880"/>
            <a:ext cx="2424113" cy="792088"/>
            <a:chOff x="3964" y="2071"/>
            <a:chExt cx="1484" cy="330"/>
          </a:xfrm>
        </p:grpSpPr>
        <p:sp>
          <p:nvSpPr>
            <p:cNvPr id="70" name="AutoShape 9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" name="AutoShape 10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4" name="Text Box 41"/>
          <p:cNvSpPr txBox="1">
            <a:spLocks noChangeArrowheads="1"/>
          </p:cNvSpPr>
          <p:nvPr/>
        </p:nvSpPr>
        <p:spPr bwMode="auto">
          <a:xfrm>
            <a:off x="6516216" y="2420888"/>
            <a:ext cx="2057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Кабинеты логопедов</a:t>
            </a:r>
            <a:endParaRPr lang="en-US" sz="2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 Box 41"/>
          <p:cNvSpPr txBox="1">
            <a:spLocks noChangeArrowheads="1"/>
          </p:cNvSpPr>
          <p:nvPr/>
        </p:nvSpPr>
        <p:spPr bwMode="auto">
          <a:xfrm>
            <a:off x="467544" y="3284984"/>
            <a:ext cx="21294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Кабинеты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доп.образования</a:t>
            </a:r>
            <a:endParaRPr lang="en-US" sz="2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AutoShape 3"/>
          <p:cNvSpPr>
            <a:spLocks noChangeArrowheads="1"/>
          </p:cNvSpPr>
          <p:nvPr/>
        </p:nvSpPr>
        <p:spPr bwMode="ltGray">
          <a:xfrm>
            <a:off x="467544" y="4437112"/>
            <a:ext cx="2360612" cy="864096"/>
          </a:xfrm>
          <a:prstGeom prst="roundRect">
            <a:avLst>
              <a:gd name="adj" fmla="val 16667"/>
            </a:avLst>
          </a:prstGeom>
          <a:solidFill>
            <a:srgbClr val="00EE6C"/>
          </a:solidFill>
          <a:ln w="127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" name="AutoShape 3"/>
          <p:cNvSpPr>
            <a:spLocks noChangeArrowheads="1"/>
          </p:cNvSpPr>
          <p:nvPr/>
        </p:nvSpPr>
        <p:spPr bwMode="ltGray">
          <a:xfrm>
            <a:off x="6300192" y="4365104"/>
            <a:ext cx="2360612" cy="864096"/>
          </a:xfrm>
          <a:prstGeom prst="roundRect">
            <a:avLst>
              <a:gd name="adj" fmla="val 16667"/>
            </a:avLst>
          </a:prstGeom>
          <a:solidFill>
            <a:srgbClr val="00EE6C"/>
          </a:solidFill>
          <a:ln w="127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3" name="AutoShape 23"/>
          <p:cNvSpPr>
            <a:spLocks noChangeArrowheads="1"/>
          </p:cNvSpPr>
          <p:nvPr/>
        </p:nvSpPr>
        <p:spPr bwMode="gray">
          <a:xfrm rot="8540301">
            <a:off x="3087325" y="4029910"/>
            <a:ext cx="728663" cy="265112"/>
          </a:xfrm>
          <a:prstGeom prst="rightArrow">
            <a:avLst>
              <a:gd name="adj1" fmla="val 35167"/>
              <a:gd name="adj2" fmla="val 111302"/>
            </a:avLst>
          </a:prstGeom>
          <a:gradFill rotWithShape="1">
            <a:gsLst>
              <a:gs pos="0">
                <a:srgbClr val="555555">
                  <a:alpha val="0"/>
                </a:srgbClr>
              </a:gs>
              <a:gs pos="100000">
                <a:srgbClr val="5F5F5F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4" name="AutoShape 23"/>
          <p:cNvSpPr>
            <a:spLocks noChangeArrowheads="1"/>
          </p:cNvSpPr>
          <p:nvPr/>
        </p:nvSpPr>
        <p:spPr bwMode="gray">
          <a:xfrm rot="5151555">
            <a:off x="4222169" y="4605500"/>
            <a:ext cx="728663" cy="265112"/>
          </a:xfrm>
          <a:prstGeom prst="rightArrow">
            <a:avLst>
              <a:gd name="adj1" fmla="val 35167"/>
              <a:gd name="adj2" fmla="val 111302"/>
            </a:avLst>
          </a:prstGeom>
          <a:gradFill rotWithShape="1">
            <a:gsLst>
              <a:gs pos="0">
                <a:srgbClr val="555555">
                  <a:alpha val="0"/>
                </a:srgbClr>
              </a:gs>
              <a:gs pos="100000">
                <a:srgbClr val="5F5F5F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5" name="AutoShape 21"/>
          <p:cNvSpPr>
            <a:spLocks noChangeArrowheads="1"/>
          </p:cNvSpPr>
          <p:nvPr/>
        </p:nvSpPr>
        <p:spPr bwMode="gray">
          <a:xfrm rot="2265954">
            <a:off x="5081405" y="3984235"/>
            <a:ext cx="728662" cy="266700"/>
          </a:xfrm>
          <a:prstGeom prst="rightArrow">
            <a:avLst>
              <a:gd name="adj1" fmla="val 35167"/>
              <a:gd name="adj2" fmla="val 110639"/>
            </a:avLst>
          </a:prstGeom>
          <a:gradFill rotWithShape="1">
            <a:gsLst>
              <a:gs pos="0">
                <a:srgbClr val="555555">
                  <a:alpha val="0"/>
                </a:srgbClr>
              </a:gs>
              <a:gs pos="100000">
                <a:srgbClr val="5F5F5F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7" name="AutoShape 3"/>
          <p:cNvSpPr>
            <a:spLocks noChangeArrowheads="1"/>
          </p:cNvSpPr>
          <p:nvPr/>
        </p:nvSpPr>
        <p:spPr bwMode="ltGray">
          <a:xfrm rot="10800000">
            <a:off x="539552" y="4437112"/>
            <a:ext cx="2232248" cy="288032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  <a:alpha val="44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6600000" scaled="0"/>
          </a:gradFill>
          <a:ln>
            <a:headEnd/>
            <a:tailEnd/>
          </a:ln>
          <a:effectLst>
            <a:outerShdw blurRad="40000" dist="20000" dir="5400000" sx="110000" sy="110000" rotWithShape="0">
              <a:srgbClr val="000000">
                <a:alpha val="19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89" name="AutoShape 3"/>
          <p:cNvSpPr>
            <a:spLocks noChangeArrowheads="1"/>
          </p:cNvSpPr>
          <p:nvPr/>
        </p:nvSpPr>
        <p:spPr bwMode="ltGray">
          <a:xfrm rot="10800000">
            <a:off x="6372200" y="4437112"/>
            <a:ext cx="2232248" cy="288032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  <a:alpha val="44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6600000" scaled="0"/>
          </a:gradFill>
          <a:ln>
            <a:headEnd/>
            <a:tailEnd/>
          </a:ln>
          <a:effectLst>
            <a:outerShdw blurRad="40000" dist="20000" dir="5400000" sx="110000" sy="110000" rotWithShape="0">
              <a:srgbClr val="000000">
                <a:alpha val="19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90" name="Text Box 41"/>
          <p:cNvSpPr txBox="1">
            <a:spLocks noChangeArrowheads="1"/>
          </p:cNvSpPr>
          <p:nvPr/>
        </p:nvSpPr>
        <p:spPr bwMode="auto">
          <a:xfrm>
            <a:off x="539552" y="4725144"/>
            <a:ext cx="205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Мини-теплица</a:t>
            </a:r>
            <a:endParaRPr lang="en-US" sz="2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 Box 41"/>
          <p:cNvSpPr txBox="1">
            <a:spLocks noChangeArrowheads="1"/>
          </p:cNvSpPr>
          <p:nvPr/>
        </p:nvSpPr>
        <p:spPr bwMode="auto">
          <a:xfrm>
            <a:off x="6444208" y="4725144"/>
            <a:ext cx="205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Садовая зона</a:t>
            </a:r>
            <a:endParaRPr lang="en-US" sz="2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547664" y="4293096"/>
            <a:ext cx="6929486" cy="1224136"/>
            <a:chOff x="1341" y="1723"/>
            <a:chExt cx="3104" cy="33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4" name="AutoShape 11"/>
            <p:cNvSpPr>
              <a:spLocks noChangeArrowheads="1"/>
            </p:cNvSpPr>
            <p:nvPr/>
          </p:nvSpPr>
          <p:spPr bwMode="ltGray">
            <a:xfrm>
              <a:off x="1341" y="1723"/>
              <a:ext cx="3104" cy="335"/>
            </a:xfrm>
            <a:prstGeom prst="roundRect">
              <a:avLst>
                <a:gd name="adj" fmla="val 16667"/>
              </a:avLst>
            </a:prstGeom>
            <a:grpFill/>
            <a:ln w="28575" algn="ctr">
              <a:solidFill>
                <a:srgbClr val="FFFFFF"/>
              </a:solidFill>
              <a:round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AutoShape 12"/>
            <p:cNvSpPr>
              <a:spLocks noChangeArrowheads="1"/>
            </p:cNvSpPr>
            <p:nvPr/>
          </p:nvSpPr>
          <p:spPr bwMode="ltGray">
            <a:xfrm>
              <a:off x="1366" y="1735"/>
              <a:ext cx="3068" cy="148"/>
            </a:xfrm>
            <a:prstGeom prst="roundRect">
              <a:avLst>
                <a:gd name="adj" fmla="val 31505"/>
              </a:avLst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47664" y="1052737"/>
            <a:ext cx="7000875" cy="936104"/>
            <a:chOff x="1341" y="1723"/>
            <a:chExt cx="3104" cy="335"/>
          </a:xfrm>
        </p:grpSpPr>
        <p:sp>
          <p:nvSpPr>
            <p:cNvPr id="18467" name="AutoShape 11"/>
            <p:cNvSpPr>
              <a:spLocks noChangeArrowheads="1"/>
            </p:cNvSpPr>
            <p:nvPr/>
          </p:nvSpPr>
          <p:spPr bwMode="ltGray">
            <a:xfrm>
              <a:off x="1341" y="1723"/>
              <a:ext cx="3104" cy="335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8575" algn="ctr">
              <a:solidFill>
                <a:srgbClr val="FFFFFF"/>
              </a:solidFill>
              <a:round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68" name="AutoShape 12"/>
            <p:cNvSpPr>
              <a:spLocks noChangeArrowheads="1"/>
            </p:cNvSpPr>
            <p:nvPr/>
          </p:nvSpPr>
          <p:spPr bwMode="ltGray">
            <a:xfrm>
              <a:off x="1366" y="1735"/>
              <a:ext cx="3068" cy="148"/>
            </a:xfrm>
            <a:prstGeom prst="roundRect">
              <a:avLst>
                <a:gd name="adj" fmla="val 31505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7461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составляющие имиджа ДОУ:</a:t>
            </a:r>
          </a:p>
        </p:txBody>
      </p:sp>
      <p:sp>
        <p:nvSpPr>
          <p:cNvPr id="6144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5576" y="1196752"/>
            <a:ext cx="7572375" cy="1500187"/>
          </a:xfr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1800" b="1" kern="1200" cap="all" dirty="0" smtClean="0">
                <a:ln w="0">
                  <a:solidFill>
                    <a:schemeClr val="accent5">
                      <a:lumMod val="2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       известность</a:t>
            </a:r>
            <a:endParaRPr lang="ru-RU" sz="1800" b="1" kern="1200" cap="all" dirty="0">
              <a:ln w="0">
                <a:solidFill>
                  <a:schemeClr val="accent5">
                    <a:lumMod val="2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Rectangle 4"/>
          <p:cNvSpPr>
            <a:spLocks noChangeArrowheads="1"/>
          </p:cNvSpPr>
          <p:nvPr/>
        </p:nvSpPr>
        <p:spPr bwMode="auto">
          <a:xfrm>
            <a:off x="1447800" y="4876800"/>
            <a:ext cx="632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>
              <a:cs typeface="Arial" charset="0"/>
            </a:endParaRP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475656" y="2132856"/>
            <a:ext cx="7000924" cy="1071570"/>
            <a:chOff x="1341" y="1723"/>
            <a:chExt cx="3104" cy="33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4" name="AutoShape 11"/>
            <p:cNvSpPr>
              <a:spLocks noChangeArrowheads="1"/>
            </p:cNvSpPr>
            <p:nvPr/>
          </p:nvSpPr>
          <p:spPr bwMode="ltGray">
            <a:xfrm>
              <a:off x="1341" y="1723"/>
              <a:ext cx="3104" cy="335"/>
            </a:xfrm>
            <a:prstGeom prst="roundRect">
              <a:avLst>
                <a:gd name="adj" fmla="val 16667"/>
              </a:avLst>
            </a:prstGeom>
            <a:grpFill/>
            <a:ln w="28575" algn="ctr">
              <a:solidFill>
                <a:srgbClr val="FFFFFF"/>
              </a:solidFill>
              <a:round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AutoShape 12"/>
            <p:cNvSpPr>
              <a:spLocks noChangeArrowheads="1"/>
            </p:cNvSpPr>
            <p:nvPr/>
          </p:nvSpPr>
          <p:spPr bwMode="ltGray">
            <a:xfrm>
              <a:off x="1366" y="1735"/>
              <a:ext cx="3068" cy="148"/>
            </a:xfrm>
            <a:prstGeom prst="roundRect">
              <a:avLst>
                <a:gd name="adj" fmla="val 31505"/>
              </a:avLst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6" name="AutoShape 26"/>
          <p:cNvSpPr>
            <a:spLocks noChangeArrowheads="1"/>
          </p:cNvSpPr>
          <p:nvPr/>
        </p:nvSpPr>
        <p:spPr bwMode="gray">
          <a:xfrm>
            <a:off x="467544" y="2060848"/>
            <a:ext cx="1214438" cy="1000125"/>
          </a:xfrm>
          <a:prstGeom prst="diamond">
            <a:avLst/>
          </a:prstGeom>
          <a:solidFill>
            <a:schemeClr val="accent3">
              <a:lumMod val="50000"/>
            </a:schemeClr>
          </a:solidFill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7" name="AutoShape 26"/>
          <p:cNvSpPr>
            <a:spLocks noChangeArrowheads="1"/>
          </p:cNvSpPr>
          <p:nvPr/>
        </p:nvSpPr>
        <p:spPr bwMode="gray">
          <a:xfrm>
            <a:off x="611560" y="980728"/>
            <a:ext cx="1214437" cy="1000125"/>
          </a:xfrm>
          <a:prstGeom prst="diamond">
            <a:avLst/>
          </a:prstGeom>
          <a:solidFill>
            <a:srgbClr val="990099"/>
          </a:solidFill>
          <a:ln w="25400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9" name="AutoShape 26"/>
          <p:cNvSpPr>
            <a:spLocks noChangeArrowheads="1"/>
          </p:cNvSpPr>
          <p:nvPr/>
        </p:nvSpPr>
        <p:spPr bwMode="gray">
          <a:xfrm>
            <a:off x="539552" y="4365104"/>
            <a:ext cx="1214418" cy="1142988"/>
          </a:xfrm>
          <a:prstGeom prst="diamond">
            <a:avLst/>
          </a:prstGeom>
          <a:solidFill>
            <a:schemeClr val="accent2"/>
          </a:solidFill>
          <a:ln w="25400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9468" name="Text Box 27"/>
          <p:cNvSpPr txBox="1">
            <a:spLocks noChangeArrowheads="1"/>
          </p:cNvSpPr>
          <p:nvPr/>
        </p:nvSpPr>
        <p:spPr bwMode="black">
          <a:xfrm>
            <a:off x="1043608" y="1196752"/>
            <a:ext cx="363537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chemeClr val="bg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black">
          <a:xfrm>
            <a:off x="899592" y="2276872"/>
            <a:ext cx="363537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chemeClr val="bg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619672" y="2204864"/>
            <a:ext cx="6572296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 smtClean="0">
                <a:ln w="0">
                  <a:solidFill>
                    <a:schemeClr val="accent5">
                      <a:lumMod val="2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оперативное реагирование на изменения запросов родителей</a:t>
            </a:r>
            <a:endParaRPr lang="ru-RU" b="1" cap="all" dirty="0">
              <a:ln w="0">
                <a:solidFill>
                  <a:schemeClr val="accent5">
                    <a:lumMod val="2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63688" y="4365104"/>
            <a:ext cx="66437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cap="all" dirty="0" smtClean="0">
                <a:ln w="0">
                  <a:solidFill>
                    <a:schemeClr val="accent5">
                      <a:lumMod val="2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Личностно-ориентированная модель образовательного </a:t>
            </a:r>
            <a:r>
              <a:rPr lang="ru-RU" b="1" cap="all" dirty="0" err="1" smtClean="0">
                <a:ln w="0">
                  <a:solidFill>
                    <a:schemeClr val="accent5">
                      <a:lumMod val="2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процессае</a:t>
            </a:r>
            <a:r>
              <a:rPr lang="ru-RU" b="1" cap="all" dirty="0" smtClean="0">
                <a:ln w="0">
                  <a:solidFill>
                    <a:schemeClr val="accent5">
                      <a:lumMod val="2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>
                <a:ln w="0">
                  <a:solidFill>
                    <a:schemeClr val="accent5">
                      <a:lumMod val="2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развитие каждого ребенка</a:t>
            </a: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547664" y="3284984"/>
            <a:ext cx="6929437" cy="864096"/>
            <a:chOff x="720" y="1392"/>
            <a:chExt cx="4058" cy="480"/>
          </a:xfrm>
        </p:grpSpPr>
        <p:sp>
          <p:nvSpPr>
            <p:cNvPr id="18463" name="AutoShape 14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733" y="1407"/>
              <a:ext cx="4039" cy="444"/>
              <a:chOff x="747" y="1407"/>
              <a:chExt cx="3984" cy="444"/>
            </a:xfrm>
          </p:grpSpPr>
          <p:sp>
            <p:nvSpPr>
              <p:cNvPr id="34" name="AutoShape 16"/>
              <p:cNvSpPr>
                <a:spLocks noChangeArrowheads="1"/>
              </p:cNvSpPr>
              <p:nvPr/>
            </p:nvSpPr>
            <p:spPr bwMode="ltGray">
              <a:xfrm>
                <a:off x="747" y="1737"/>
                <a:ext cx="3984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AutoShape 17"/>
              <p:cNvSpPr>
                <a:spLocks noChangeArrowheads="1"/>
              </p:cNvSpPr>
              <p:nvPr/>
            </p:nvSpPr>
            <p:spPr bwMode="ltGray">
              <a:xfrm>
                <a:off x="747" y="1407"/>
                <a:ext cx="3984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22353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6" name="Прямоугольник 35"/>
          <p:cNvSpPr/>
          <p:nvPr/>
        </p:nvSpPr>
        <p:spPr>
          <a:xfrm>
            <a:off x="1691680" y="3429000"/>
            <a:ext cx="642942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 smtClean="0">
                <a:ln w="0">
                  <a:solidFill>
                    <a:schemeClr val="accent5">
                      <a:lumMod val="2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Инновационный потенциал</a:t>
            </a:r>
            <a:endParaRPr lang="ru-RU" b="1" cap="all" dirty="0">
              <a:ln w="0">
                <a:solidFill>
                  <a:schemeClr val="accent5">
                    <a:lumMod val="2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AutoShape 16"/>
          <p:cNvSpPr>
            <a:spLocks noChangeArrowheads="1"/>
          </p:cNvSpPr>
          <p:nvPr/>
        </p:nvSpPr>
        <p:spPr bwMode="ltGray">
          <a:xfrm>
            <a:off x="1619672" y="5373216"/>
            <a:ext cx="6967538" cy="203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alpha val="0"/>
                </a:schemeClr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0" name="AutoShape 16"/>
          <p:cNvSpPr>
            <a:spLocks noChangeArrowheads="1"/>
          </p:cNvSpPr>
          <p:nvPr/>
        </p:nvSpPr>
        <p:spPr bwMode="ltGray">
          <a:xfrm>
            <a:off x="1475656" y="2924944"/>
            <a:ext cx="6967537" cy="2746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alpha val="0"/>
                </a:schemeClr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" name="AutoShape 16"/>
          <p:cNvSpPr>
            <a:spLocks noChangeArrowheads="1"/>
          </p:cNvSpPr>
          <p:nvPr/>
        </p:nvSpPr>
        <p:spPr bwMode="ltGray">
          <a:xfrm>
            <a:off x="1619672" y="1772816"/>
            <a:ext cx="6967537" cy="2730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alpha val="0"/>
                </a:schemeClr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971600" y="4509120"/>
            <a:ext cx="3635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chemeClr val="bg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endParaRPr lang="en-US" sz="2800" b="1" dirty="0">
              <a:solidFill>
                <a:schemeClr val="bg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AutoShape 26"/>
          <p:cNvSpPr>
            <a:spLocks noChangeArrowheads="1"/>
          </p:cNvSpPr>
          <p:nvPr/>
        </p:nvSpPr>
        <p:spPr bwMode="gray">
          <a:xfrm>
            <a:off x="539552" y="3212976"/>
            <a:ext cx="1214438" cy="1000125"/>
          </a:xfrm>
          <a:prstGeom prst="diamond">
            <a:avLst/>
          </a:prstGeom>
          <a:solidFill>
            <a:schemeClr val="tx2">
              <a:lumMod val="60000"/>
              <a:lumOff val="40000"/>
            </a:schemeClr>
          </a:solidFill>
          <a:ln w="25400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chemeClr val="bg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endParaRPr lang="en-US" sz="2800" b="1" dirty="0">
              <a:solidFill>
                <a:schemeClr val="bg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7" name="Group 10"/>
          <p:cNvGrpSpPr>
            <a:grpSpLocks/>
          </p:cNvGrpSpPr>
          <p:nvPr/>
        </p:nvGrpSpPr>
        <p:grpSpPr bwMode="auto">
          <a:xfrm>
            <a:off x="1547664" y="5786437"/>
            <a:ext cx="7000875" cy="1071563"/>
            <a:chOff x="1341" y="1723"/>
            <a:chExt cx="3104" cy="335"/>
          </a:xfrm>
        </p:grpSpPr>
        <p:sp>
          <p:nvSpPr>
            <p:cNvPr id="38" name="AutoShape 11"/>
            <p:cNvSpPr>
              <a:spLocks noChangeArrowheads="1"/>
            </p:cNvSpPr>
            <p:nvPr/>
          </p:nvSpPr>
          <p:spPr bwMode="ltGray">
            <a:xfrm>
              <a:off x="1341" y="1723"/>
              <a:ext cx="3104" cy="335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8575" algn="ctr">
              <a:solidFill>
                <a:srgbClr val="FFFFFF"/>
              </a:solidFill>
              <a:round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AutoShape 12"/>
            <p:cNvSpPr>
              <a:spLocks noChangeArrowheads="1"/>
            </p:cNvSpPr>
            <p:nvPr/>
          </p:nvSpPr>
          <p:spPr bwMode="ltGray">
            <a:xfrm>
              <a:off x="1366" y="1735"/>
              <a:ext cx="3068" cy="148"/>
            </a:xfrm>
            <a:prstGeom prst="roundRect">
              <a:avLst>
                <a:gd name="adj" fmla="val 31505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4" name="Rectangle 3"/>
          <p:cNvSpPr txBox="1">
            <a:spLocks noChangeArrowheads="1"/>
          </p:cNvSpPr>
          <p:nvPr/>
        </p:nvSpPr>
        <p:spPr>
          <a:xfrm>
            <a:off x="1331640" y="5805264"/>
            <a:ext cx="7572375" cy="1500187"/>
          </a:xfrm>
          <a:prstGeom prst="rect">
            <a:avLst/>
          </a:prstGeom>
          <a:extLst>
            <a:ext uri="{909E8E84-426E-40DD-AFC4-6F175D3DCCD1}"/>
            <a:ext uri="{91240B29-F687-4F45-9708-019B960494DF}"/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all" spc="0" normalizeH="0" baseline="0" noProof="0" dirty="0" smtClean="0">
                <a:ln w="0">
                  <a:solidFill>
                    <a:schemeClr val="accent5">
                      <a:lumMod val="2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</a:t>
            </a:r>
            <a:r>
              <a:rPr kumimoji="0" lang="ru-RU" sz="1800" b="1" i="0" u="none" strike="noStrike" kern="1200" cap="all" spc="0" normalizeH="0" noProof="0" dirty="0" smtClean="0">
                <a:ln w="0">
                  <a:solidFill>
                    <a:schemeClr val="accent5">
                      <a:lumMod val="2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all" spc="0" normalizeH="0" noProof="0" dirty="0" err="1" smtClean="0">
                <a:ln w="0">
                  <a:solidFill>
                    <a:schemeClr val="accent5">
                      <a:lumMod val="2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конкурентноспособность</a:t>
            </a:r>
            <a:endParaRPr kumimoji="0" lang="ru-RU" sz="1800" b="1" i="0" u="none" strike="noStrike" kern="1200" cap="all" spc="0" normalizeH="0" baseline="0" noProof="0" dirty="0">
              <a:ln w="0">
                <a:solidFill>
                  <a:schemeClr val="accent5">
                    <a:lumMod val="2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5" name="AutoShape 16"/>
          <p:cNvSpPr>
            <a:spLocks noChangeArrowheads="1"/>
          </p:cNvSpPr>
          <p:nvPr/>
        </p:nvSpPr>
        <p:spPr bwMode="ltGray">
          <a:xfrm>
            <a:off x="1547664" y="6654800"/>
            <a:ext cx="6967538" cy="203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alpha val="0"/>
                </a:schemeClr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6" name="AutoShape 26"/>
          <p:cNvSpPr>
            <a:spLocks noChangeArrowheads="1"/>
          </p:cNvSpPr>
          <p:nvPr/>
        </p:nvSpPr>
        <p:spPr bwMode="gray">
          <a:xfrm>
            <a:off x="539552" y="5661248"/>
            <a:ext cx="1214437" cy="1000125"/>
          </a:xfrm>
          <a:prstGeom prst="diamond">
            <a:avLst/>
          </a:prstGeom>
          <a:solidFill>
            <a:srgbClr val="990099"/>
          </a:solidFill>
          <a:ln w="25400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971267" y="5805264"/>
            <a:ext cx="364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2800" b="1" dirty="0" smtClean="0">
                <a:solidFill>
                  <a:schemeClr val="bg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endParaRPr lang="en-US" sz="2800" b="1" dirty="0">
              <a:solidFill>
                <a:schemeClr val="bg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13"/>
          <p:cNvSpPr>
            <a:spLocks noChangeShapeType="1"/>
          </p:cNvSpPr>
          <p:nvPr/>
        </p:nvSpPr>
        <p:spPr bwMode="gray">
          <a:xfrm>
            <a:off x="1403648" y="5373216"/>
            <a:ext cx="5214937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gray">
          <a:xfrm rot="3419336">
            <a:off x="360724" y="2431384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0725" name="Line 16"/>
          <p:cNvSpPr>
            <a:spLocks noChangeShapeType="1"/>
          </p:cNvSpPr>
          <p:nvPr/>
        </p:nvSpPr>
        <p:spPr bwMode="gray">
          <a:xfrm>
            <a:off x="1403648" y="1844824"/>
            <a:ext cx="5072063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gray">
          <a:xfrm rot="3419336">
            <a:off x="432732" y="1351264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4104" name="Text Box 18"/>
          <p:cNvSpPr txBox="1">
            <a:spLocks noChangeArrowheads="1"/>
          </p:cNvSpPr>
          <p:nvPr/>
        </p:nvSpPr>
        <p:spPr bwMode="gray">
          <a:xfrm>
            <a:off x="1403648" y="908720"/>
            <a:ext cx="5072062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Оперативно реагирует на удовлетворение требований социального заказа государства. общества , семьи   в аспекте дошкольного образования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9" name="Line 20"/>
          <p:cNvSpPr>
            <a:spLocks noChangeShapeType="1"/>
          </p:cNvSpPr>
          <p:nvPr/>
        </p:nvSpPr>
        <p:spPr bwMode="gray">
          <a:xfrm>
            <a:off x="1403648" y="3140968"/>
            <a:ext cx="51435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gray">
          <a:xfrm rot="3419336">
            <a:off x="432732" y="3655519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0732" name="Line 23"/>
          <p:cNvSpPr>
            <a:spLocks noChangeShapeType="1"/>
          </p:cNvSpPr>
          <p:nvPr/>
        </p:nvSpPr>
        <p:spPr bwMode="gray">
          <a:xfrm flipV="1">
            <a:off x="1475656" y="4293096"/>
            <a:ext cx="51435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3" name="Text Box 25"/>
          <p:cNvSpPr txBox="1">
            <a:spLocks noChangeArrowheads="1"/>
          </p:cNvSpPr>
          <p:nvPr/>
        </p:nvSpPr>
        <p:spPr bwMode="gray">
          <a:xfrm>
            <a:off x="467544" y="3645024"/>
            <a:ext cx="357187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4" name="Rectangle 27"/>
          <p:cNvSpPr>
            <a:spLocks noChangeArrowheads="1"/>
          </p:cNvSpPr>
          <p:nvPr/>
        </p:nvSpPr>
        <p:spPr bwMode="ltGray">
          <a:xfrm rot="3419336">
            <a:off x="504738" y="4735640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470047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115" name="Text Box 29"/>
          <p:cNvSpPr txBox="1">
            <a:spLocks noChangeArrowheads="1"/>
          </p:cNvSpPr>
          <p:nvPr/>
        </p:nvSpPr>
        <p:spPr bwMode="gray">
          <a:xfrm>
            <a:off x="1331640" y="1916832"/>
            <a:ext cx="655272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Обеспечивает реализацию   права детей дошкольного возраста  на образование и воспитание  в процессе    оказания им  качественных образовательных услуг и развития широкого спектра их индивидуальных способностей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6" name="Text Box 30"/>
          <p:cNvSpPr txBox="1">
            <a:spLocks noChangeArrowheads="1"/>
          </p:cNvSpPr>
          <p:nvPr/>
        </p:nvSpPr>
        <p:spPr bwMode="gray">
          <a:xfrm>
            <a:off x="1403648" y="3284984"/>
            <a:ext cx="5143500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 нам приводят детей родители, заинтересованные в хорошем образовании, необходимом  ребенку для следующего этапа жизни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7" name="Text Box 31"/>
          <p:cNvSpPr txBox="1">
            <a:spLocks noChangeArrowheads="1"/>
          </p:cNvSpPr>
          <p:nvPr/>
        </p:nvSpPr>
        <p:spPr bwMode="gray">
          <a:xfrm>
            <a:off x="1403648" y="4437112"/>
            <a:ext cx="6048672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Ребенок чувствует себя комфортно и находит отклик всем интересам     и способностям, соответствующим  его возрасту</a:t>
            </a:r>
            <a:endParaRPr lang="en-US" sz="2400" b="1" dirty="0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-1764704" y="0"/>
            <a:ext cx="771525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Наше ДОУ</a:t>
            </a:r>
            <a:endParaRPr lang="ru-RU" sz="3600" b="1" kern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0741" name="Text Box 25"/>
          <p:cNvSpPr txBox="1">
            <a:spLocks noChangeArrowheads="1"/>
          </p:cNvSpPr>
          <p:nvPr/>
        </p:nvSpPr>
        <p:spPr bwMode="gray">
          <a:xfrm>
            <a:off x="539552" y="1340768"/>
            <a:ext cx="357187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2" name="Text Box 25"/>
          <p:cNvSpPr txBox="1">
            <a:spLocks noChangeArrowheads="1"/>
          </p:cNvSpPr>
          <p:nvPr/>
        </p:nvSpPr>
        <p:spPr bwMode="gray">
          <a:xfrm>
            <a:off x="539552" y="2420888"/>
            <a:ext cx="357187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3" name="Text Box 25"/>
          <p:cNvSpPr txBox="1">
            <a:spLocks noChangeArrowheads="1"/>
          </p:cNvSpPr>
          <p:nvPr/>
        </p:nvSpPr>
        <p:spPr bwMode="gray">
          <a:xfrm>
            <a:off x="683568" y="4725144"/>
            <a:ext cx="357188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gray">
          <a:xfrm rot="3419336">
            <a:off x="482626" y="5794845"/>
            <a:ext cx="663078" cy="6345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gray">
          <a:xfrm>
            <a:off x="683568" y="5877272"/>
            <a:ext cx="357188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gray">
          <a:xfrm>
            <a:off x="1403648" y="5445224"/>
            <a:ext cx="6048672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Дополнительные услуги определяются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возможностя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eaLnBrk="0" hangingPunct="0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ми, интересами  потребителями- детей и запросами родителей</a:t>
            </a:r>
            <a:endParaRPr lang="en-US" sz="2400" b="1" dirty="0"/>
          </a:p>
        </p:txBody>
      </p:sp>
      <p:sp>
        <p:nvSpPr>
          <p:cNvPr id="31" name="Line 23"/>
          <p:cNvSpPr>
            <a:spLocks noChangeShapeType="1"/>
          </p:cNvSpPr>
          <p:nvPr/>
        </p:nvSpPr>
        <p:spPr bwMode="gray">
          <a:xfrm flipV="1">
            <a:off x="1475656" y="6453336"/>
            <a:ext cx="51435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2" name="Picture 4" descr="S50010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092280" y="476672"/>
            <a:ext cx="1872207" cy="1494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6" descr="детский  сад 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988840"/>
            <a:ext cx="1944216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" descr="E:\бренд бук\УЛИМОВА\музей 1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7092281" y="3501008"/>
            <a:ext cx="2051719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7" descr="S50021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5013176"/>
            <a:ext cx="205172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МБДОУ – пространство инновации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5563" y="1538790"/>
            <a:ext cx="8229600" cy="531921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Базовое ДОУ федеральной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стажировочной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площадки по реализации мероприятий «Распространение моделей государственно-общественного управления образования, обеспечивающих  современное качество и экономическую эффективность деятельности образовательных организаций, муниципальных и региональных систем образования»</a:t>
            </a:r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Лучшее ДОУ  Тамбовской области 2006</a:t>
            </a:r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Стажерская площадка ТОИПКРО в рамках повышения квалификации педагогов.</a:t>
            </a:r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Базовое МБДОУ по  работе городских профессиональных   объединений:</a:t>
            </a:r>
          </a:p>
          <a:p>
            <a:pPr lvl="0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«Формирование у дошкольников представлений о здоровом образе жизни»;</a:t>
            </a:r>
          </a:p>
          <a:p>
            <a:pPr lvl="0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«Развитие патриотических качеств  ребенка-дошкольника».</a:t>
            </a:r>
          </a:p>
          <a:p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3899925" y="1268760"/>
            <a:ext cx="960107" cy="70207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251520" y="332656"/>
          <a:ext cx="8640960" cy="6525344"/>
        </p:xfrm>
        <a:graphic>
          <a:graphicData uri="http://schemas.openxmlformats.org/presentationml/2006/ole">
            <p:oleObj spid="_x0000_s12290" name="Документ" r:id="rId3" imgW="6657714" imgH="946834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</TotalTime>
  <Words>1246</Words>
  <Application>Microsoft Office PowerPoint</Application>
  <PresentationFormat>Экран (4:3)</PresentationFormat>
  <Paragraphs>278</Paragraphs>
  <Slides>30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Тема Office</vt:lpstr>
      <vt:lpstr>Документ</vt:lpstr>
      <vt:lpstr>Слайд 1</vt:lpstr>
      <vt:lpstr>МБДОУ  «Детский  сад  комбинированного вида»  г. Мичуринска Тамбовской области</vt:lpstr>
      <vt:lpstr>Слайд 3</vt:lpstr>
      <vt:lpstr>Основные сведения</vt:lpstr>
      <vt:lpstr>Условия обучения и воспитания</vt:lpstr>
      <vt:lpstr>Основные составляющие имиджа ДОУ:</vt:lpstr>
      <vt:lpstr>Слайд 7</vt:lpstr>
      <vt:lpstr>МБДОУ – пространство инновации</vt:lpstr>
      <vt:lpstr>Слайд 9</vt:lpstr>
      <vt:lpstr>Концепция развития МБДОУ:</vt:lpstr>
      <vt:lpstr>Миссия ДОУ:</vt:lpstr>
      <vt:lpstr>Задачи ДОУ</vt:lpstr>
      <vt:lpstr> Кадровый состав </vt:lpstr>
      <vt:lpstr> </vt:lpstr>
      <vt:lpstr>Педагогические кадры – основной фактор успешной и результативной организации образовательного процесса</vt:lpstr>
      <vt:lpstr>Программы, реализуемые в МБДОУ«Детский сад комбинированного вида»  г. Мичуринска </vt:lpstr>
      <vt:lpstr>Авторские программы и разработки педагогов ДОУ</vt:lpstr>
      <vt:lpstr>Партнерство ДОУ с учреждениями социума как ресурс реализации ГОУ.</vt:lpstr>
      <vt:lpstr>Непрерывное агроэкологическое образование </vt:lpstr>
      <vt:lpstr>МБДОУ - ГНУ ВНИИС имени И.В.Мичурина </vt:lpstr>
      <vt:lpstr>Слайд 21</vt:lpstr>
      <vt:lpstr> Широко используем возможности музейной педагогики.  Создаём тематические помещения, мини-музеи, коллекции в  группах</vt:lpstr>
      <vt:lpstr>    Взаимодействие ДОУ и семьи в вопросах воспитания, обучения и развития подрастающего поколения в интересах личности, общества и государства. </vt:lpstr>
      <vt:lpstr>ФОРМЫ ВЗАИМОДЕЙСТВИЯ</vt:lpstr>
      <vt:lpstr>Слайд 25</vt:lpstr>
      <vt:lpstr>В рамках взаимодействия разработаны : </vt:lpstr>
      <vt:lpstr>Проектная деятельность как форма реализации социального партнерства </vt:lpstr>
      <vt:lpstr>Взаимодействие с учреждениями дополнительного образования</vt:lpstr>
      <vt:lpstr>МБДОУ        учреждения дополнительного образования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29</cp:revision>
  <dcterms:created xsi:type="dcterms:W3CDTF">2014-11-10T07:26:34Z</dcterms:created>
  <dcterms:modified xsi:type="dcterms:W3CDTF">2015-01-18T14:39:38Z</dcterms:modified>
</cp:coreProperties>
</file>